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snapToGrid="0">
      <p:cViewPr varScale="1">
        <p:scale>
          <a:sx n="120" d="100"/>
          <a:sy n="120" d="100"/>
        </p:scale>
        <p:origin x="19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35605-108E-4BC2-AB0D-6531552649CC}" type="datetimeFigureOut">
              <a:rPr lang="es-PE" smtClean="0"/>
              <a:t>6/11/2023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62523D-8FE4-4596-84A6-62237FD87ACD}" type="slidenum">
              <a:rPr lang="es-PE" smtClean="0"/>
              <a:t>‹Nº›</a:t>
            </a:fld>
            <a:endParaRPr lang="es-PE"/>
          </a:p>
        </p:txBody>
      </p:sp>
    </p:spTree>
    <p:extLst>
      <p:ext uri="{BB962C8B-B14F-4D97-AF65-F5344CB8AC3E}">
        <p14:creationId xmlns:p14="http://schemas.microsoft.com/office/powerpoint/2010/main" val="3703087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8062523D-8FE4-4596-84A6-62237FD87ACD}" type="slidenum">
              <a:rPr lang="es-PE" smtClean="0"/>
              <a:t>2</a:t>
            </a:fld>
            <a:endParaRPr lang="es-PE"/>
          </a:p>
        </p:txBody>
      </p:sp>
    </p:spTree>
    <p:extLst>
      <p:ext uri="{BB962C8B-B14F-4D97-AF65-F5344CB8AC3E}">
        <p14:creationId xmlns:p14="http://schemas.microsoft.com/office/powerpoint/2010/main" val="63725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8062523D-8FE4-4596-84A6-62237FD87ACD}" type="slidenum">
              <a:rPr lang="es-PE" smtClean="0"/>
              <a:t>4</a:t>
            </a:fld>
            <a:endParaRPr lang="es-PE"/>
          </a:p>
        </p:txBody>
      </p:sp>
    </p:spTree>
    <p:extLst>
      <p:ext uri="{BB962C8B-B14F-4D97-AF65-F5344CB8AC3E}">
        <p14:creationId xmlns:p14="http://schemas.microsoft.com/office/powerpoint/2010/main" val="4328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8062523D-8FE4-4596-84A6-62237FD87ACD}" type="slidenum">
              <a:rPr lang="es-PE" smtClean="0"/>
              <a:t>5</a:t>
            </a:fld>
            <a:endParaRPr lang="es-PE"/>
          </a:p>
        </p:txBody>
      </p:sp>
    </p:spTree>
    <p:extLst>
      <p:ext uri="{BB962C8B-B14F-4D97-AF65-F5344CB8AC3E}">
        <p14:creationId xmlns:p14="http://schemas.microsoft.com/office/powerpoint/2010/main" val="325446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7C4CF8-AD0C-3995-2ABF-008BCBFB9CC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AE8B9A30-3E25-18F7-0D71-BF5209BB4A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C9FFD6DB-19DC-F41A-3113-0CB08EF15C9C}"/>
              </a:ext>
            </a:extLst>
          </p:cNvPr>
          <p:cNvSpPr>
            <a:spLocks noGrp="1"/>
          </p:cNvSpPr>
          <p:nvPr>
            <p:ph type="dt" sz="half" idx="10"/>
          </p:nvPr>
        </p:nvSpPr>
        <p:spPr/>
        <p:txBody>
          <a:bodyPr/>
          <a:lstStyle/>
          <a:p>
            <a:fld id="{566B2FC7-1DA2-44D3-92F7-EFB842392A2E}" type="datetimeFigureOut">
              <a:rPr lang="es-PE" smtClean="0"/>
              <a:t>6/11/2023</a:t>
            </a:fld>
            <a:endParaRPr lang="es-PE"/>
          </a:p>
        </p:txBody>
      </p:sp>
      <p:sp>
        <p:nvSpPr>
          <p:cNvPr id="5" name="Marcador de pie de página 4">
            <a:extLst>
              <a:ext uri="{FF2B5EF4-FFF2-40B4-BE49-F238E27FC236}">
                <a16:creationId xmlns:a16="http://schemas.microsoft.com/office/drawing/2014/main" id="{78A23485-967F-3B5E-E790-0374B7A802DD}"/>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7D4F4589-B3F6-B98A-2F2B-28DCFC869896}"/>
              </a:ext>
            </a:extLst>
          </p:cNvPr>
          <p:cNvSpPr>
            <a:spLocks noGrp="1"/>
          </p:cNvSpPr>
          <p:nvPr>
            <p:ph type="sldNum" sz="quarter" idx="12"/>
          </p:nvPr>
        </p:nvSpPr>
        <p:spPr/>
        <p:txBody>
          <a:bodyPr/>
          <a:lstStyle/>
          <a:p>
            <a:fld id="{E9C22678-8904-4C2C-AAFE-B98D565265EF}" type="slidenum">
              <a:rPr lang="es-PE" smtClean="0"/>
              <a:t>‹Nº›</a:t>
            </a:fld>
            <a:endParaRPr lang="es-PE"/>
          </a:p>
        </p:txBody>
      </p:sp>
    </p:spTree>
    <p:extLst>
      <p:ext uri="{BB962C8B-B14F-4D97-AF65-F5344CB8AC3E}">
        <p14:creationId xmlns:p14="http://schemas.microsoft.com/office/powerpoint/2010/main" val="138301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B38AC6-CEF9-D812-5C88-F8BE7F5EF6BB}"/>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81E3290C-E234-E9FB-E30F-DE7B5DF8EF7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C48B957-E4DE-5E8B-D324-D9B6B05EF14C}"/>
              </a:ext>
            </a:extLst>
          </p:cNvPr>
          <p:cNvSpPr>
            <a:spLocks noGrp="1"/>
          </p:cNvSpPr>
          <p:nvPr>
            <p:ph type="dt" sz="half" idx="10"/>
          </p:nvPr>
        </p:nvSpPr>
        <p:spPr/>
        <p:txBody>
          <a:bodyPr/>
          <a:lstStyle/>
          <a:p>
            <a:fld id="{566B2FC7-1DA2-44D3-92F7-EFB842392A2E}" type="datetimeFigureOut">
              <a:rPr lang="es-PE" smtClean="0"/>
              <a:t>6/11/2023</a:t>
            </a:fld>
            <a:endParaRPr lang="es-PE"/>
          </a:p>
        </p:txBody>
      </p:sp>
      <p:sp>
        <p:nvSpPr>
          <p:cNvPr id="5" name="Marcador de pie de página 4">
            <a:extLst>
              <a:ext uri="{FF2B5EF4-FFF2-40B4-BE49-F238E27FC236}">
                <a16:creationId xmlns:a16="http://schemas.microsoft.com/office/drawing/2014/main" id="{42DF0249-17BC-56C9-7585-183A27F801A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0CD7B792-29FF-3475-BB1F-8B073777853B}"/>
              </a:ext>
            </a:extLst>
          </p:cNvPr>
          <p:cNvSpPr>
            <a:spLocks noGrp="1"/>
          </p:cNvSpPr>
          <p:nvPr>
            <p:ph type="sldNum" sz="quarter" idx="12"/>
          </p:nvPr>
        </p:nvSpPr>
        <p:spPr/>
        <p:txBody>
          <a:bodyPr/>
          <a:lstStyle/>
          <a:p>
            <a:fld id="{E9C22678-8904-4C2C-AAFE-B98D565265EF}" type="slidenum">
              <a:rPr lang="es-PE" smtClean="0"/>
              <a:t>‹Nº›</a:t>
            </a:fld>
            <a:endParaRPr lang="es-PE"/>
          </a:p>
        </p:txBody>
      </p:sp>
    </p:spTree>
    <p:extLst>
      <p:ext uri="{BB962C8B-B14F-4D97-AF65-F5344CB8AC3E}">
        <p14:creationId xmlns:p14="http://schemas.microsoft.com/office/powerpoint/2010/main" val="1951394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4A50B6C-B7B5-D98B-43D3-4AE3FD99247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6363F062-CA33-E0AF-C17C-C5A9D796BA2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139EBF1B-FC3E-9F03-DD7B-B8B9396724BF}"/>
              </a:ext>
            </a:extLst>
          </p:cNvPr>
          <p:cNvSpPr>
            <a:spLocks noGrp="1"/>
          </p:cNvSpPr>
          <p:nvPr>
            <p:ph type="dt" sz="half" idx="10"/>
          </p:nvPr>
        </p:nvSpPr>
        <p:spPr/>
        <p:txBody>
          <a:bodyPr/>
          <a:lstStyle/>
          <a:p>
            <a:fld id="{566B2FC7-1DA2-44D3-92F7-EFB842392A2E}" type="datetimeFigureOut">
              <a:rPr lang="es-PE" smtClean="0"/>
              <a:t>6/11/2023</a:t>
            </a:fld>
            <a:endParaRPr lang="es-PE"/>
          </a:p>
        </p:txBody>
      </p:sp>
      <p:sp>
        <p:nvSpPr>
          <p:cNvPr id="5" name="Marcador de pie de página 4">
            <a:extLst>
              <a:ext uri="{FF2B5EF4-FFF2-40B4-BE49-F238E27FC236}">
                <a16:creationId xmlns:a16="http://schemas.microsoft.com/office/drawing/2014/main" id="{CB4A6BBC-919D-FEA8-23BD-164CA9B85826}"/>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1468723A-962F-8AF9-D013-8DBBF6B83D05}"/>
              </a:ext>
            </a:extLst>
          </p:cNvPr>
          <p:cNvSpPr>
            <a:spLocks noGrp="1"/>
          </p:cNvSpPr>
          <p:nvPr>
            <p:ph type="sldNum" sz="quarter" idx="12"/>
          </p:nvPr>
        </p:nvSpPr>
        <p:spPr/>
        <p:txBody>
          <a:bodyPr/>
          <a:lstStyle/>
          <a:p>
            <a:fld id="{E9C22678-8904-4C2C-AAFE-B98D565265EF}" type="slidenum">
              <a:rPr lang="es-PE" smtClean="0"/>
              <a:t>‹Nº›</a:t>
            </a:fld>
            <a:endParaRPr lang="es-PE"/>
          </a:p>
        </p:txBody>
      </p:sp>
    </p:spTree>
    <p:extLst>
      <p:ext uri="{BB962C8B-B14F-4D97-AF65-F5344CB8AC3E}">
        <p14:creationId xmlns:p14="http://schemas.microsoft.com/office/powerpoint/2010/main" val="124128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168FDE-6CF1-9F91-DCB0-FD7F5B25A06D}"/>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6FC4614A-6E45-0CEB-BA61-3C92E30AD69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AE65302F-B92D-28DD-B5FC-F64C3AF00DED}"/>
              </a:ext>
            </a:extLst>
          </p:cNvPr>
          <p:cNvSpPr>
            <a:spLocks noGrp="1"/>
          </p:cNvSpPr>
          <p:nvPr>
            <p:ph type="dt" sz="half" idx="10"/>
          </p:nvPr>
        </p:nvSpPr>
        <p:spPr/>
        <p:txBody>
          <a:bodyPr/>
          <a:lstStyle/>
          <a:p>
            <a:fld id="{566B2FC7-1DA2-44D3-92F7-EFB842392A2E}" type="datetimeFigureOut">
              <a:rPr lang="es-PE" smtClean="0"/>
              <a:t>6/11/2023</a:t>
            </a:fld>
            <a:endParaRPr lang="es-PE"/>
          </a:p>
        </p:txBody>
      </p:sp>
      <p:sp>
        <p:nvSpPr>
          <p:cNvPr id="5" name="Marcador de pie de página 4">
            <a:extLst>
              <a:ext uri="{FF2B5EF4-FFF2-40B4-BE49-F238E27FC236}">
                <a16:creationId xmlns:a16="http://schemas.microsoft.com/office/drawing/2014/main" id="{82C0D61F-A207-F35A-C81F-A31D25C943F2}"/>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6070D1A1-C2B2-840F-5F0D-EEC6A65390DA}"/>
              </a:ext>
            </a:extLst>
          </p:cNvPr>
          <p:cNvSpPr>
            <a:spLocks noGrp="1"/>
          </p:cNvSpPr>
          <p:nvPr>
            <p:ph type="sldNum" sz="quarter" idx="12"/>
          </p:nvPr>
        </p:nvSpPr>
        <p:spPr/>
        <p:txBody>
          <a:bodyPr/>
          <a:lstStyle/>
          <a:p>
            <a:fld id="{E9C22678-8904-4C2C-AAFE-B98D565265EF}" type="slidenum">
              <a:rPr lang="es-PE" smtClean="0"/>
              <a:t>‹Nº›</a:t>
            </a:fld>
            <a:endParaRPr lang="es-PE"/>
          </a:p>
        </p:txBody>
      </p:sp>
    </p:spTree>
    <p:extLst>
      <p:ext uri="{BB962C8B-B14F-4D97-AF65-F5344CB8AC3E}">
        <p14:creationId xmlns:p14="http://schemas.microsoft.com/office/powerpoint/2010/main" val="3350972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1E15D-3971-A68F-32C0-4B8688D6307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DC0870BA-6DFC-F6B2-7BD9-F13500506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388A06F-4033-EE35-C05C-CA17FC71478F}"/>
              </a:ext>
            </a:extLst>
          </p:cNvPr>
          <p:cNvSpPr>
            <a:spLocks noGrp="1"/>
          </p:cNvSpPr>
          <p:nvPr>
            <p:ph type="dt" sz="half" idx="10"/>
          </p:nvPr>
        </p:nvSpPr>
        <p:spPr/>
        <p:txBody>
          <a:bodyPr/>
          <a:lstStyle/>
          <a:p>
            <a:fld id="{566B2FC7-1DA2-44D3-92F7-EFB842392A2E}" type="datetimeFigureOut">
              <a:rPr lang="es-PE" smtClean="0"/>
              <a:t>6/11/2023</a:t>
            </a:fld>
            <a:endParaRPr lang="es-PE"/>
          </a:p>
        </p:txBody>
      </p:sp>
      <p:sp>
        <p:nvSpPr>
          <p:cNvPr id="5" name="Marcador de pie de página 4">
            <a:extLst>
              <a:ext uri="{FF2B5EF4-FFF2-40B4-BE49-F238E27FC236}">
                <a16:creationId xmlns:a16="http://schemas.microsoft.com/office/drawing/2014/main" id="{5C1CCCA8-A637-03F5-DB0C-EB2007A758C9}"/>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517F29F2-7415-E828-83DB-81C39961E6A3}"/>
              </a:ext>
            </a:extLst>
          </p:cNvPr>
          <p:cNvSpPr>
            <a:spLocks noGrp="1"/>
          </p:cNvSpPr>
          <p:nvPr>
            <p:ph type="sldNum" sz="quarter" idx="12"/>
          </p:nvPr>
        </p:nvSpPr>
        <p:spPr/>
        <p:txBody>
          <a:bodyPr/>
          <a:lstStyle/>
          <a:p>
            <a:fld id="{E9C22678-8904-4C2C-AAFE-B98D565265EF}" type="slidenum">
              <a:rPr lang="es-PE" smtClean="0"/>
              <a:t>‹Nº›</a:t>
            </a:fld>
            <a:endParaRPr lang="es-PE"/>
          </a:p>
        </p:txBody>
      </p:sp>
    </p:spTree>
    <p:extLst>
      <p:ext uri="{BB962C8B-B14F-4D97-AF65-F5344CB8AC3E}">
        <p14:creationId xmlns:p14="http://schemas.microsoft.com/office/powerpoint/2010/main" val="1326457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ED986-D716-BD0E-70E9-13DF1186C15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68FEBF42-88AC-12D6-75DF-76D9B374ECD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D0C314AE-3E9B-0ADC-6C22-02CE7AF841F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B6C7587A-8905-8679-EF9A-A426B53904D9}"/>
              </a:ext>
            </a:extLst>
          </p:cNvPr>
          <p:cNvSpPr>
            <a:spLocks noGrp="1"/>
          </p:cNvSpPr>
          <p:nvPr>
            <p:ph type="dt" sz="half" idx="10"/>
          </p:nvPr>
        </p:nvSpPr>
        <p:spPr/>
        <p:txBody>
          <a:bodyPr/>
          <a:lstStyle/>
          <a:p>
            <a:fld id="{566B2FC7-1DA2-44D3-92F7-EFB842392A2E}" type="datetimeFigureOut">
              <a:rPr lang="es-PE" smtClean="0"/>
              <a:t>6/11/2023</a:t>
            </a:fld>
            <a:endParaRPr lang="es-PE"/>
          </a:p>
        </p:txBody>
      </p:sp>
      <p:sp>
        <p:nvSpPr>
          <p:cNvPr id="6" name="Marcador de pie de página 5">
            <a:extLst>
              <a:ext uri="{FF2B5EF4-FFF2-40B4-BE49-F238E27FC236}">
                <a16:creationId xmlns:a16="http://schemas.microsoft.com/office/drawing/2014/main" id="{01ADE4EC-3582-DA8D-2C44-D7FFA919B28A}"/>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59E07EE-D470-51E0-17AD-353DFC085BDD}"/>
              </a:ext>
            </a:extLst>
          </p:cNvPr>
          <p:cNvSpPr>
            <a:spLocks noGrp="1"/>
          </p:cNvSpPr>
          <p:nvPr>
            <p:ph type="sldNum" sz="quarter" idx="12"/>
          </p:nvPr>
        </p:nvSpPr>
        <p:spPr/>
        <p:txBody>
          <a:bodyPr/>
          <a:lstStyle/>
          <a:p>
            <a:fld id="{E9C22678-8904-4C2C-AAFE-B98D565265EF}" type="slidenum">
              <a:rPr lang="es-PE" smtClean="0"/>
              <a:t>‹Nº›</a:t>
            </a:fld>
            <a:endParaRPr lang="es-PE"/>
          </a:p>
        </p:txBody>
      </p:sp>
    </p:spTree>
    <p:extLst>
      <p:ext uri="{BB962C8B-B14F-4D97-AF65-F5344CB8AC3E}">
        <p14:creationId xmlns:p14="http://schemas.microsoft.com/office/powerpoint/2010/main" val="2160263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2EB08-9FAB-B0F2-51FC-798B0C1DF17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6929B8FB-38A8-463C-3012-A90A16FDFA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11B4BD4-ABC6-3226-64FE-04BD31BD80D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584CB6BD-6245-8D18-C07B-E7ECBDA547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265D5AE-5A55-52F2-96A0-1C60EFB3BFF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92060719-A95B-25DB-5C06-F13D18CF0CD9}"/>
              </a:ext>
            </a:extLst>
          </p:cNvPr>
          <p:cNvSpPr>
            <a:spLocks noGrp="1"/>
          </p:cNvSpPr>
          <p:nvPr>
            <p:ph type="dt" sz="half" idx="10"/>
          </p:nvPr>
        </p:nvSpPr>
        <p:spPr/>
        <p:txBody>
          <a:bodyPr/>
          <a:lstStyle/>
          <a:p>
            <a:fld id="{566B2FC7-1DA2-44D3-92F7-EFB842392A2E}" type="datetimeFigureOut">
              <a:rPr lang="es-PE" smtClean="0"/>
              <a:t>6/11/2023</a:t>
            </a:fld>
            <a:endParaRPr lang="es-PE"/>
          </a:p>
        </p:txBody>
      </p:sp>
      <p:sp>
        <p:nvSpPr>
          <p:cNvPr id="8" name="Marcador de pie de página 7">
            <a:extLst>
              <a:ext uri="{FF2B5EF4-FFF2-40B4-BE49-F238E27FC236}">
                <a16:creationId xmlns:a16="http://schemas.microsoft.com/office/drawing/2014/main" id="{E70B051A-9303-B7FB-7B17-E05C5990EDE3}"/>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4E66457E-086E-DF6A-9055-10C11B273F8F}"/>
              </a:ext>
            </a:extLst>
          </p:cNvPr>
          <p:cNvSpPr>
            <a:spLocks noGrp="1"/>
          </p:cNvSpPr>
          <p:nvPr>
            <p:ph type="sldNum" sz="quarter" idx="12"/>
          </p:nvPr>
        </p:nvSpPr>
        <p:spPr/>
        <p:txBody>
          <a:bodyPr/>
          <a:lstStyle/>
          <a:p>
            <a:fld id="{E9C22678-8904-4C2C-AAFE-B98D565265EF}" type="slidenum">
              <a:rPr lang="es-PE" smtClean="0"/>
              <a:t>‹Nº›</a:t>
            </a:fld>
            <a:endParaRPr lang="es-PE"/>
          </a:p>
        </p:txBody>
      </p:sp>
    </p:spTree>
    <p:extLst>
      <p:ext uri="{BB962C8B-B14F-4D97-AF65-F5344CB8AC3E}">
        <p14:creationId xmlns:p14="http://schemas.microsoft.com/office/powerpoint/2010/main" val="428164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8D591-6AC1-C880-F684-1D4200443B82}"/>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B0F519D2-8D88-A6AA-88DB-BB287B56C8A9}"/>
              </a:ext>
            </a:extLst>
          </p:cNvPr>
          <p:cNvSpPr>
            <a:spLocks noGrp="1"/>
          </p:cNvSpPr>
          <p:nvPr>
            <p:ph type="dt" sz="half" idx="10"/>
          </p:nvPr>
        </p:nvSpPr>
        <p:spPr/>
        <p:txBody>
          <a:bodyPr/>
          <a:lstStyle/>
          <a:p>
            <a:fld id="{566B2FC7-1DA2-44D3-92F7-EFB842392A2E}" type="datetimeFigureOut">
              <a:rPr lang="es-PE" smtClean="0"/>
              <a:t>6/11/2023</a:t>
            </a:fld>
            <a:endParaRPr lang="es-PE"/>
          </a:p>
        </p:txBody>
      </p:sp>
      <p:sp>
        <p:nvSpPr>
          <p:cNvPr id="4" name="Marcador de pie de página 3">
            <a:extLst>
              <a:ext uri="{FF2B5EF4-FFF2-40B4-BE49-F238E27FC236}">
                <a16:creationId xmlns:a16="http://schemas.microsoft.com/office/drawing/2014/main" id="{56BD0D52-E3D9-9E2D-EE1C-AA6503FA96D1}"/>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269B35B6-C1EE-DE4D-71D0-23815F749EC2}"/>
              </a:ext>
            </a:extLst>
          </p:cNvPr>
          <p:cNvSpPr>
            <a:spLocks noGrp="1"/>
          </p:cNvSpPr>
          <p:nvPr>
            <p:ph type="sldNum" sz="quarter" idx="12"/>
          </p:nvPr>
        </p:nvSpPr>
        <p:spPr/>
        <p:txBody>
          <a:bodyPr/>
          <a:lstStyle/>
          <a:p>
            <a:fld id="{E9C22678-8904-4C2C-AAFE-B98D565265EF}" type="slidenum">
              <a:rPr lang="es-PE" smtClean="0"/>
              <a:t>‹Nº›</a:t>
            </a:fld>
            <a:endParaRPr lang="es-PE"/>
          </a:p>
        </p:txBody>
      </p:sp>
    </p:spTree>
    <p:extLst>
      <p:ext uri="{BB962C8B-B14F-4D97-AF65-F5344CB8AC3E}">
        <p14:creationId xmlns:p14="http://schemas.microsoft.com/office/powerpoint/2010/main" val="944729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3596D13-2AD1-1E6C-8400-8E3B25E0FBA6}"/>
              </a:ext>
            </a:extLst>
          </p:cNvPr>
          <p:cNvSpPr>
            <a:spLocks noGrp="1"/>
          </p:cNvSpPr>
          <p:nvPr>
            <p:ph type="dt" sz="half" idx="10"/>
          </p:nvPr>
        </p:nvSpPr>
        <p:spPr/>
        <p:txBody>
          <a:bodyPr/>
          <a:lstStyle/>
          <a:p>
            <a:fld id="{566B2FC7-1DA2-44D3-92F7-EFB842392A2E}" type="datetimeFigureOut">
              <a:rPr lang="es-PE" smtClean="0"/>
              <a:t>6/11/2023</a:t>
            </a:fld>
            <a:endParaRPr lang="es-PE"/>
          </a:p>
        </p:txBody>
      </p:sp>
      <p:sp>
        <p:nvSpPr>
          <p:cNvPr id="3" name="Marcador de pie de página 2">
            <a:extLst>
              <a:ext uri="{FF2B5EF4-FFF2-40B4-BE49-F238E27FC236}">
                <a16:creationId xmlns:a16="http://schemas.microsoft.com/office/drawing/2014/main" id="{23BD43F0-A2E9-98A4-E1D4-75E530A42D1A}"/>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323DAF4F-B9E6-2761-8B79-455AEC9D7B60}"/>
              </a:ext>
            </a:extLst>
          </p:cNvPr>
          <p:cNvSpPr>
            <a:spLocks noGrp="1"/>
          </p:cNvSpPr>
          <p:nvPr>
            <p:ph type="sldNum" sz="quarter" idx="12"/>
          </p:nvPr>
        </p:nvSpPr>
        <p:spPr/>
        <p:txBody>
          <a:bodyPr/>
          <a:lstStyle/>
          <a:p>
            <a:fld id="{E9C22678-8904-4C2C-AAFE-B98D565265EF}" type="slidenum">
              <a:rPr lang="es-PE" smtClean="0"/>
              <a:t>‹Nº›</a:t>
            </a:fld>
            <a:endParaRPr lang="es-PE"/>
          </a:p>
        </p:txBody>
      </p:sp>
    </p:spTree>
    <p:extLst>
      <p:ext uri="{BB962C8B-B14F-4D97-AF65-F5344CB8AC3E}">
        <p14:creationId xmlns:p14="http://schemas.microsoft.com/office/powerpoint/2010/main" val="1169506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2940F4-6765-6009-7F43-8B776F5186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BD0CAC74-F59B-76A0-228C-EBE0C4A80A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E1E61D57-78DE-D3E8-64B3-3205EA2D27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33B29EA-7F63-6F15-938E-4D64ADFE398F}"/>
              </a:ext>
            </a:extLst>
          </p:cNvPr>
          <p:cNvSpPr>
            <a:spLocks noGrp="1"/>
          </p:cNvSpPr>
          <p:nvPr>
            <p:ph type="dt" sz="half" idx="10"/>
          </p:nvPr>
        </p:nvSpPr>
        <p:spPr/>
        <p:txBody>
          <a:bodyPr/>
          <a:lstStyle/>
          <a:p>
            <a:fld id="{566B2FC7-1DA2-44D3-92F7-EFB842392A2E}" type="datetimeFigureOut">
              <a:rPr lang="es-PE" smtClean="0"/>
              <a:t>6/11/2023</a:t>
            </a:fld>
            <a:endParaRPr lang="es-PE"/>
          </a:p>
        </p:txBody>
      </p:sp>
      <p:sp>
        <p:nvSpPr>
          <p:cNvPr id="6" name="Marcador de pie de página 5">
            <a:extLst>
              <a:ext uri="{FF2B5EF4-FFF2-40B4-BE49-F238E27FC236}">
                <a16:creationId xmlns:a16="http://schemas.microsoft.com/office/drawing/2014/main" id="{880FC2CF-1985-A18E-8634-451B8EEC2D5C}"/>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F7CD8198-A89E-5CF2-741D-989C3CBE966A}"/>
              </a:ext>
            </a:extLst>
          </p:cNvPr>
          <p:cNvSpPr>
            <a:spLocks noGrp="1"/>
          </p:cNvSpPr>
          <p:nvPr>
            <p:ph type="sldNum" sz="quarter" idx="12"/>
          </p:nvPr>
        </p:nvSpPr>
        <p:spPr/>
        <p:txBody>
          <a:bodyPr/>
          <a:lstStyle/>
          <a:p>
            <a:fld id="{E9C22678-8904-4C2C-AAFE-B98D565265EF}" type="slidenum">
              <a:rPr lang="es-PE" smtClean="0"/>
              <a:t>‹Nº›</a:t>
            </a:fld>
            <a:endParaRPr lang="es-PE"/>
          </a:p>
        </p:txBody>
      </p:sp>
    </p:spTree>
    <p:extLst>
      <p:ext uri="{BB962C8B-B14F-4D97-AF65-F5344CB8AC3E}">
        <p14:creationId xmlns:p14="http://schemas.microsoft.com/office/powerpoint/2010/main" val="1766555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5D242E-E87F-2B07-B0FB-9F913888505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7387C274-7592-2524-12CD-9D61B2209A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7FBD8593-D6A8-F22F-C572-54EC7CF9E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6A0F46E-D387-A4C6-60F9-D46821CDE4C9}"/>
              </a:ext>
            </a:extLst>
          </p:cNvPr>
          <p:cNvSpPr>
            <a:spLocks noGrp="1"/>
          </p:cNvSpPr>
          <p:nvPr>
            <p:ph type="dt" sz="half" idx="10"/>
          </p:nvPr>
        </p:nvSpPr>
        <p:spPr/>
        <p:txBody>
          <a:bodyPr/>
          <a:lstStyle/>
          <a:p>
            <a:fld id="{566B2FC7-1DA2-44D3-92F7-EFB842392A2E}" type="datetimeFigureOut">
              <a:rPr lang="es-PE" smtClean="0"/>
              <a:t>6/11/2023</a:t>
            </a:fld>
            <a:endParaRPr lang="es-PE"/>
          </a:p>
        </p:txBody>
      </p:sp>
      <p:sp>
        <p:nvSpPr>
          <p:cNvPr id="6" name="Marcador de pie de página 5">
            <a:extLst>
              <a:ext uri="{FF2B5EF4-FFF2-40B4-BE49-F238E27FC236}">
                <a16:creationId xmlns:a16="http://schemas.microsoft.com/office/drawing/2014/main" id="{16D41330-152C-596E-4970-C1EFC1DB4ED9}"/>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C9A36E75-595C-84C2-E383-7F8FD52D3F84}"/>
              </a:ext>
            </a:extLst>
          </p:cNvPr>
          <p:cNvSpPr>
            <a:spLocks noGrp="1"/>
          </p:cNvSpPr>
          <p:nvPr>
            <p:ph type="sldNum" sz="quarter" idx="12"/>
          </p:nvPr>
        </p:nvSpPr>
        <p:spPr/>
        <p:txBody>
          <a:bodyPr/>
          <a:lstStyle/>
          <a:p>
            <a:fld id="{E9C22678-8904-4C2C-AAFE-B98D565265EF}" type="slidenum">
              <a:rPr lang="es-PE" smtClean="0"/>
              <a:t>‹Nº›</a:t>
            </a:fld>
            <a:endParaRPr lang="es-PE"/>
          </a:p>
        </p:txBody>
      </p:sp>
    </p:spTree>
    <p:extLst>
      <p:ext uri="{BB962C8B-B14F-4D97-AF65-F5344CB8AC3E}">
        <p14:creationId xmlns:p14="http://schemas.microsoft.com/office/powerpoint/2010/main" val="275210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DBFCD11-8E54-EA7A-E0EF-20879EAFF9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78813FB1-F713-BB68-3E3A-57C800282F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65B298D8-B8DA-184E-0030-CEFD9D0999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6B2FC7-1DA2-44D3-92F7-EFB842392A2E}" type="datetimeFigureOut">
              <a:rPr lang="es-PE" smtClean="0"/>
              <a:t>6/11/2023</a:t>
            </a:fld>
            <a:endParaRPr lang="es-PE"/>
          </a:p>
        </p:txBody>
      </p:sp>
      <p:sp>
        <p:nvSpPr>
          <p:cNvPr id="5" name="Marcador de pie de página 4">
            <a:extLst>
              <a:ext uri="{FF2B5EF4-FFF2-40B4-BE49-F238E27FC236}">
                <a16:creationId xmlns:a16="http://schemas.microsoft.com/office/drawing/2014/main" id="{04B41444-0897-7F7E-4D30-58826D892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538F866E-A5E0-B616-499A-DD90CBCBC0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22678-8904-4C2C-AAFE-B98D565265EF}" type="slidenum">
              <a:rPr lang="es-PE" smtClean="0"/>
              <a:t>‹Nº›</a:t>
            </a:fld>
            <a:endParaRPr lang="es-PE"/>
          </a:p>
        </p:txBody>
      </p:sp>
    </p:spTree>
    <p:extLst>
      <p:ext uri="{BB962C8B-B14F-4D97-AF65-F5344CB8AC3E}">
        <p14:creationId xmlns:p14="http://schemas.microsoft.com/office/powerpoint/2010/main" val="4225292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8.png"/><Relationship Id="rId7"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148F46-7A48-FBDC-F8A8-417F9A14686A}"/>
              </a:ext>
            </a:extLst>
          </p:cNvPr>
          <p:cNvPicPr>
            <a:picLocks noChangeAspect="1"/>
          </p:cNvPicPr>
          <p:nvPr/>
        </p:nvPicPr>
        <p:blipFill>
          <a:blip r:embed="rId2"/>
          <a:stretch>
            <a:fillRect/>
          </a:stretch>
        </p:blipFill>
        <p:spPr>
          <a:xfrm>
            <a:off x="0" y="164017"/>
            <a:ext cx="12192000" cy="6370168"/>
          </a:xfrm>
          <a:prstGeom prst="rect">
            <a:avLst/>
          </a:prstGeom>
        </p:spPr>
      </p:pic>
      <p:pic>
        <p:nvPicPr>
          <p:cNvPr id="8" name="Imagen 7">
            <a:extLst>
              <a:ext uri="{FF2B5EF4-FFF2-40B4-BE49-F238E27FC236}">
                <a16:creationId xmlns:a16="http://schemas.microsoft.com/office/drawing/2014/main" id="{0FD37750-DD07-A4C2-FD63-F53857ABFE7D}"/>
              </a:ext>
            </a:extLst>
          </p:cNvPr>
          <p:cNvPicPr>
            <a:picLocks noChangeAspect="1"/>
          </p:cNvPicPr>
          <p:nvPr/>
        </p:nvPicPr>
        <p:blipFill>
          <a:blip r:embed="rId3"/>
          <a:stretch>
            <a:fillRect/>
          </a:stretch>
        </p:blipFill>
        <p:spPr>
          <a:xfrm>
            <a:off x="26634" y="532660"/>
            <a:ext cx="12126897" cy="528021"/>
          </a:xfrm>
          <a:prstGeom prst="rect">
            <a:avLst/>
          </a:prstGeom>
        </p:spPr>
      </p:pic>
      <p:pic>
        <p:nvPicPr>
          <p:cNvPr id="1036" name="Picture 12" descr="NASA's Artemis mission is headed to the Moon. Now what? | Salon.com">
            <a:extLst>
              <a:ext uri="{FF2B5EF4-FFF2-40B4-BE49-F238E27FC236}">
                <a16:creationId xmlns:a16="http://schemas.microsoft.com/office/drawing/2014/main" id="{461136C4-A053-08A7-7837-47B00E3EB2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722" b="18250"/>
          <a:stretch/>
        </p:blipFill>
        <p:spPr bwMode="auto">
          <a:xfrm>
            <a:off x="25670" y="1050218"/>
            <a:ext cx="12136739" cy="550415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05086728-15D7-ECAB-EF6F-4A799F91F12D}"/>
              </a:ext>
            </a:extLst>
          </p:cNvPr>
          <p:cNvSpPr txBox="1"/>
          <p:nvPr/>
        </p:nvSpPr>
        <p:spPr>
          <a:xfrm>
            <a:off x="781235" y="1329664"/>
            <a:ext cx="6353021" cy="1015663"/>
          </a:xfrm>
          <a:prstGeom prst="rect">
            <a:avLst/>
          </a:prstGeom>
          <a:noFill/>
        </p:spPr>
        <p:txBody>
          <a:bodyPr wrap="none" rtlCol="0">
            <a:spAutoFit/>
          </a:bodyPr>
          <a:lstStyle/>
          <a:p>
            <a:r>
              <a:rPr lang="es-PE" sz="6000" dirty="0">
                <a:solidFill>
                  <a:schemeClr val="bg1"/>
                </a:solidFill>
              </a:rPr>
              <a:t>Misiones espaciales</a:t>
            </a:r>
          </a:p>
        </p:txBody>
      </p:sp>
      <p:sp>
        <p:nvSpPr>
          <p:cNvPr id="10" name="CuadroTexto 9">
            <a:extLst>
              <a:ext uri="{FF2B5EF4-FFF2-40B4-BE49-F238E27FC236}">
                <a16:creationId xmlns:a16="http://schemas.microsoft.com/office/drawing/2014/main" id="{64B96004-4DA3-0979-A30F-FA8B2FAC50BD}"/>
              </a:ext>
            </a:extLst>
          </p:cNvPr>
          <p:cNvSpPr txBox="1"/>
          <p:nvPr/>
        </p:nvSpPr>
        <p:spPr>
          <a:xfrm>
            <a:off x="852259" y="2181605"/>
            <a:ext cx="3856356" cy="2169825"/>
          </a:xfrm>
          <a:prstGeom prst="rect">
            <a:avLst/>
          </a:prstGeom>
          <a:noFill/>
        </p:spPr>
        <p:txBody>
          <a:bodyPr wrap="square" rtlCol="0">
            <a:spAutoFit/>
          </a:bodyPr>
          <a:lstStyle/>
          <a:p>
            <a:pPr algn="just" fontAlgn="base"/>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La </a:t>
            </a:r>
            <a:r>
              <a:rPr lang="es-ES" sz="9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NASA</a:t>
            </a:r>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es la agencia espacial que hace 54 años nos llevó a la </a:t>
            </a:r>
            <a:r>
              <a:rPr lang="es-ES" sz="9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Luna</a:t>
            </a:r>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y, aunque ya no es la única que explora el espacio, durante una buena parte de las décadas pasadas fue la responsable de misiones espaciales y de los sueños de conquista del espacio sideral.</a:t>
            </a:r>
          </a:p>
          <a:p>
            <a:pPr algn="just" fontAlgn="base"/>
            <a:endPar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just" fontAlgn="base"/>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La Administración Nacional de la Aeronáutica y del Espacio (</a:t>
            </a:r>
            <a:r>
              <a:rPr lang="es-ES" sz="9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NASA</a:t>
            </a:r>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 por sus siglas en inglés) es el organismo del gobierno estadounidense a cargo del </a:t>
            </a:r>
            <a:r>
              <a:rPr lang="es-ES" sz="9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programa</a:t>
            </a:r>
            <a:r>
              <a:rPr lang="es-ES" sz="9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s-ES" sz="9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espacial</a:t>
            </a:r>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y la investigación aeronáutica de ese país. Se fundó el 29 de julio de 1958, pero no entró en operaciones sino hasta el 1 de octubre de ese año. Desde entonces, algunos de sus momentos más icónicos han incluido misiones espaciales como </a:t>
            </a:r>
            <a:r>
              <a:rPr lang="es-ES" sz="9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viajes a la Luna </a:t>
            </a:r>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y el envío de sondas y transbordadores.</a:t>
            </a:r>
          </a:p>
          <a:p>
            <a:endParaRPr lang="es-PE" dirty="0"/>
          </a:p>
        </p:txBody>
      </p:sp>
      <p:sp>
        <p:nvSpPr>
          <p:cNvPr id="11" name="CuadroTexto 10">
            <a:extLst>
              <a:ext uri="{FF2B5EF4-FFF2-40B4-BE49-F238E27FC236}">
                <a16:creationId xmlns:a16="http://schemas.microsoft.com/office/drawing/2014/main" id="{B616B176-B10A-0C35-EA77-0A670183F6DE}"/>
              </a:ext>
            </a:extLst>
          </p:cNvPr>
          <p:cNvSpPr txBox="1"/>
          <p:nvPr/>
        </p:nvSpPr>
        <p:spPr>
          <a:xfrm>
            <a:off x="852259" y="3982098"/>
            <a:ext cx="2036135" cy="369332"/>
          </a:xfrm>
          <a:prstGeom prst="rect">
            <a:avLst/>
          </a:prstGeom>
          <a:noFill/>
        </p:spPr>
        <p:txBody>
          <a:bodyPr wrap="none" rtlCol="0">
            <a:spAutoFit/>
          </a:bodyPr>
          <a:lstStyle/>
          <a:p>
            <a:r>
              <a:rPr lang="es-PE" dirty="0">
                <a:solidFill>
                  <a:schemeClr val="bg1"/>
                </a:solidFill>
              </a:rPr>
              <a:t>Misiones espaciales</a:t>
            </a:r>
          </a:p>
        </p:txBody>
      </p:sp>
      <p:sp>
        <p:nvSpPr>
          <p:cNvPr id="12" name="CuadroTexto 11">
            <a:extLst>
              <a:ext uri="{FF2B5EF4-FFF2-40B4-BE49-F238E27FC236}">
                <a16:creationId xmlns:a16="http://schemas.microsoft.com/office/drawing/2014/main" id="{F2CB9225-DB52-0B14-315D-6C07305A993C}"/>
              </a:ext>
            </a:extLst>
          </p:cNvPr>
          <p:cNvSpPr txBox="1"/>
          <p:nvPr/>
        </p:nvSpPr>
        <p:spPr>
          <a:xfrm>
            <a:off x="2959418" y="3992192"/>
            <a:ext cx="1749197" cy="369332"/>
          </a:xfrm>
          <a:prstGeom prst="rect">
            <a:avLst/>
          </a:prstGeom>
          <a:noFill/>
        </p:spPr>
        <p:txBody>
          <a:bodyPr wrap="none" rtlCol="0">
            <a:spAutoFit/>
          </a:bodyPr>
          <a:lstStyle/>
          <a:p>
            <a:r>
              <a:rPr lang="es-PE" dirty="0">
                <a:solidFill>
                  <a:schemeClr val="bg1"/>
                </a:solidFill>
              </a:rPr>
              <a:t>Viajes espaciales</a:t>
            </a:r>
          </a:p>
        </p:txBody>
      </p:sp>
    </p:spTree>
    <p:extLst>
      <p:ext uri="{BB962C8B-B14F-4D97-AF65-F5344CB8AC3E}">
        <p14:creationId xmlns:p14="http://schemas.microsoft.com/office/powerpoint/2010/main" val="92164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C62FABD-E12F-736C-236A-F80ED6C5D1EE}"/>
              </a:ext>
            </a:extLst>
          </p:cNvPr>
          <p:cNvPicPr>
            <a:picLocks noChangeAspect="1"/>
          </p:cNvPicPr>
          <p:nvPr/>
        </p:nvPicPr>
        <p:blipFill>
          <a:blip r:embed="rId3"/>
          <a:stretch>
            <a:fillRect/>
          </a:stretch>
        </p:blipFill>
        <p:spPr>
          <a:xfrm>
            <a:off x="0" y="443883"/>
            <a:ext cx="12192000" cy="5921406"/>
          </a:xfrm>
          <a:prstGeom prst="rect">
            <a:avLst/>
          </a:prstGeom>
        </p:spPr>
      </p:pic>
      <p:pic>
        <p:nvPicPr>
          <p:cNvPr id="6" name="Picture 4" descr="Total Black, la elegancia del color negro. - Bang Branding">
            <a:extLst>
              <a:ext uri="{FF2B5EF4-FFF2-40B4-BE49-F238E27FC236}">
                <a16:creationId xmlns:a16="http://schemas.microsoft.com/office/drawing/2014/main" id="{BD1100FB-588C-989D-35C5-B9BF07B11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9" y="466077"/>
            <a:ext cx="12130481" cy="3506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otal Black, la elegancia del color negro. - Bang Branding">
            <a:extLst>
              <a:ext uri="{FF2B5EF4-FFF2-40B4-BE49-F238E27FC236}">
                <a16:creationId xmlns:a16="http://schemas.microsoft.com/office/drawing/2014/main" id="{ABD438EF-D3C2-9571-E666-0E39EC7BF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9" y="2314112"/>
            <a:ext cx="12130481" cy="3506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otal Black, la elegancia del color negro. - Bang Branding">
            <a:extLst>
              <a:ext uri="{FF2B5EF4-FFF2-40B4-BE49-F238E27FC236}">
                <a16:creationId xmlns:a16="http://schemas.microsoft.com/office/drawing/2014/main" id="{134B4C27-6CC3-DCD6-A0AC-2E5FF8DF7D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8" y="4153269"/>
            <a:ext cx="12130481" cy="3506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otal Black, la elegancia del color negro. - Bang Branding">
            <a:extLst>
              <a:ext uri="{FF2B5EF4-FFF2-40B4-BE49-F238E27FC236}">
                <a16:creationId xmlns:a16="http://schemas.microsoft.com/office/drawing/2014/main" id="{3F6FE794-AC92-347E-0485-916FF51E2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8" y="5992426"/>
            <a:ext cx="12130481" cy="350668"/>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699360C8-1711-53E3-7821-0C104BDC4D6B}"/>
              </a:ext>
            </a:extLst>
          </p:cNvPr>
          <p:cNvPicPr>
            <a:picLocks noChangeAspect="1"/>
          </p:cNvPicPr>
          <p:nvPr/>
        </p:nvPicPr>
        <p:blipFill rotWithShape="1">
          <a:blip r:embed="rId5"/>
          <a:srcRect b="17565"/>
          <a:stretch/>
        </p:blipFill>
        <p:spPr>
          <a:xfrm>
            <a:off x="30759" y="816745"/>
            <a:ext cx="12130480" cy="1501806"/>
          </a:xfrm>
          <a:prstGeom prst="rect">
            <a:avLst/>
          </a:prstGeom>
        </p:spPr>
      </p:pic>
      <p:pic>
        <p:nvPicPr>
          <p:cNvPr id="15" name="Imagen 14">
            <a:extLst>
              <a:ext uri="{FF2B5EF4-FFF2-40B4-BE49-F238E27FC236}">
                <a16:creationId xmlns:a16="http://schemas.microsoft.com/office/drawing/2014/main" id="{2AB0A63D-2291-1DF9-3387-BBB06C4373A9}"/>
              </a:ext>
            </a:extLst>
          </p:cNvPr>
          <p:cNvPicPr>
            <a:picLocks noChangeAspect="1"/>
          </p:cNvPicPr>
          <p:nvPr/>
        </p:nvPicPr>
        <p:blipFill rotWithShape="1">
          <a:blip r:embed="rId5"/>
          <a:srcRect b="17565"/>
          <a:stretch/>
        </p:blipFill>
        <p:spPr>
          <a:xfrm>
            <a:off x="28383" y="2651463"/>
            <a:ext cx="12130480" cy="1501806"/>
          </a:xfrm>
          <a:prstGeom prst="rect">
            <a:avLst/>
          </a:prstGeom>
        </p:spPr>
      </p:pic>
      <p:pic>
        <p:nvPicPr>
          <p:cNvPr id="16" name="Imagen 15">
            <a:extLst>
              <a:ext uri="{FF2B5EF4-FFF2-40B4-BE49-F238E27FC236}">
                <a16:creationId xmlns:a16="http://schemas.microsoft.com/office/drawing/2014/main" id="{BCE15A33-7C3F-82AD-9193-8155EEC57179}"/>
              </a:ext>
            </a:extLst>
          </p:cNvPr>
          <p:cNvPicPr>
            <a:picLocks noChangeAspect="1"/>
          </p:cNvPicPr>
          <p:nvPr/>
        </p:nvPicPr>
        <p:blipFill rotWithShape="1">
          <a:blip r:embed="rId5"/>
          <a:srcRect b="17565"/>
          <a:stretch/>
        </p:blipFill>
        <p:spPr>
          <a:xfrm>
            <a:off x="28383" y="4497279"/>
            <a:ext cx="12130480" cy="1501806"/>
          </a:xfrm>
          <a:prstGeom prst="rect">
            <a:avLst/>
          </a:prstGeom>
        </p:spPr>
      </p:pic>
      <p:sp>
        <p:nvSpPr>
          <p:cNvPr id="2" name="CuadroTexto 1">
            <a:extLst>
              <a:ext uri="{FF2B5EF4-FFF2-40B4-BE49-F238E27FC236}">
                <a16:creationId xmlns:a16="http://schemas.microsoft.com/office/drawing/2014/main" id="{C224966C-FE80-31AF-67D4-FD10F7DC56EC}"/>
              </a:ext>
            </a:extLst>
          </p:cNvPr>
          <p:cNvSpPr txBox="1"/>
          <p:nvPr/>
        </p:nvSpPr>
        <p:spPr>
          <a:xfrm>
            <a:off x="691761" y="804084"/>
            <a:ext cx="5655074" cy="323165"/>
          </a:xfrm>
          <a:prstGeom prst="rect">
            <a:avLst/>
          </a:prstGeom>
          <a:noFill/>
        </p:spPr>
        <p:txBody>
          <a:bodyPr wrap="none" rtlCol="0">
            <a:spAutoFit/>
          </a:bodyPr>
          <a:lstStyle/>
          <a:p>
            <a:r>
              <a:rPr lang="es-PE" sz="15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 Explorer 1, primer satélite artificial de occidente (1958)</a:t>
            </a:r>
          </a:p>
        </p:txBody>
      </p:sp>
      <p:sp>
        <p:nvSpPr>
          <p:cNvPr id="4" name="CuadroTexto 3">
            <a:extLst>
              <a:ext uri="{FF2B5EF4-FFF2-40B4-BE49-F238E27FC236}">
                <a16:creationId xmlns:a16="http://schemas.microsoft.com/office/drawing/2014/main" id="{840212C4-20C9-B7C1-081C-13759AAEA49E}"/>
              </a:ext>
            </a:extLst>
          </p:cNvPr>
          <p:cNvSpPr txBox="1"/>
          <p:nvPr/>
        </p:nvSpPr>
        <p:spPr>
          <a:xfrm>
            <a:off x="707663" y="1132705"/>
            <a:ext cx="5120643" cy="646331"/>
          </a:xfrm>
          <a:prstGeom prst="rect">
            <a:avLst/>
          </a:prstGeom>
          <a:noFill/>
        </p:spPr>
        <p:txBody>
          <a:bodyPr wrap="square">
            <a:spAutoFit/>
          </a:bodyPr>
          <a:lstStyle/>
          <a:p>
            <a:pPr algn="just"/>
            <a:r>
              <a:rPr lang="es-ES" sz="900" b="0" i="0" dirty="0">
                <a:solidFill>
                  <a:schemeClr val="bg1"/>
                </a:solidFill>
                <a:effectLst/>
                <a:latin typeface="mosk normal 400"/>
              </a:rPr>
              <a:t>El primer satélite artificial de Estados Unidos fue una respuesta a los soviéticos </a:t>
            </a:r>
            <a:r>
              <a:rPr lang="es-ES" sz="900" i="1" dirty="0">
                <a:solidFill>
                  <a:schemeClr val="bg1"/>
                </a:solidFill>
                <a:effectLst/>
                <a:latin typeface="inherit"/>
              </a:rPr>
              <a:t>Sputnik</a:t>
            </a:r>
            <a:r>
              <a:rPr lang="es-ES" sz="900" i="0" dirty="0">
                <a:solidFill>
                  <a:schemeClr val="bg1"/>
                </a:solidFill>
                <a:effectLst/>
                <a:latin typeface="mosk normal 400"/>
              </a:rPr>
              <a:t> </a:t>
            </a:r>
            <a:r>
              <a:rPr lang="es-ES" sz="900" i="1" dirty="0">
                <a:solidFill>
                  <a:schemeClr val="bg1"/>
                </a:solidFill>
                <a:effectLst/>
                <a:latin typeface="mosk bold 700"/>
              </a:rPr>
              <a:t>I</a:t>
            </a:r>
            <a:r>
              <a:rPr lang="es-ES" sz="900" i="0" dirty="0">
                <a:solidFill>
                  <a:schemeClr val="bg1"/>
                </a:solidFill>
                <a:effectLst/>
                <a:latin typeface="mosk normal 400"/>
              </a:rPr>
              <a:t> y </a:t>
            </a:r>
            <a:r>
              <a:rPr lang="es-ES" sz="900" i="1" dirty="0">
                <a:solidFill>
                  <a:schemeClr val="bg1"/>
                </a:solidFill>
                <a:effectLst/>
                <a:latin typeface="inherit"/>
              </a:rPr>
              <a:t>Sputnik</a:t>
            </a:r>
            <a:r>
              <a:rPr lang="es-ES" sz="900" i="0" dirty="0">
                <a:solidFill>
                  <a:schemeClr val="bg1"/>
                </a:solidFill>
                <a:effectLst/>
                <a:latin typeface="mosk normal 400"/>
              </a:rPr>
              <a:t> </a:t>
            </a:r>
            <a:r>
              <a:rPr lang="es-ES" sz="900" i="1" dirty="0">
                <a:solidFill>
                  <a:schemeClr val="bg1"/>
                </a:solidFill>
                <a:effectLst/>
                <a:latin typeface="mosk bold 700"/>
              </a:rPr>
              <a:t>II</a:t>
            </a:r>
            <a:r>
              <a:rPr lang="es-ES" sz="900" b="1" i="1" dirty="0">
                <a:solidFill>
                  <a:schemeClr val="bg1"/>
                </a:solidFill>
                <a:effectLst/>
                <a:latin typeface="mosk bold 700"/>
              </a:rPr>
              <a:t>,</a:t>
            </a:r>
            <a:r>
              <a:rPr lang="es-ES" sz="900" b="0" i="0" dirty="0">
                <a:solidFill>
                  <a:schemeClr val="bg1"/>
                </a:solidFill>
                <a:effectLst/>
                <a:latin typeface="mosk normal 400"/>
              </a:rPr>
              <a:t> y con él se dio inicio propiamente a la carrera espacial entre los estadounidenses y los rusos. Gracias a este aparato que medía 203 cm de largo por 15.9 cm de ancho, se descubrió que la Tierra estaba rodeada de rayos cósmicos. Estuvo en el espacio 12 años y dio la vuelta a la Tierra unas 58 mil veces.</a:t>
            </a:r>
            <a:endParaRPr lang="es-PE" sz="900" dirty="0">
              <a:solidFill>
                <a:schemeClr val="bg1"/>
              </a:solidFill>
            </a:endParaRPr>
          </a:p>
        </p:txBody>
      </p:sp>
      <p:pic>
        <p:nvPicPr>
          <p:cNvPr id="1028" name="Picture 4" descr="1. Primer satélite artificial Explorer I Fuente: (Pep, 2012) | Download  Scientific Diagram">
            <a:extLst>
              <a:ext uri="{FF2B5EF4-FFF2-40B4-BE49-F238E27FC236}">
                <a16:creationId xmlns:a16="http://schemas.microsoft.com/office/drawing/2014/main" id="{6A2897DB-B02F-CA40-917D-2489BFE0BB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7837" y="810116"/>
            <a:ext cx="4219400" cy="1508609"/>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748548F9-1570-9432-1660-A2E77C300FE4}"/>
              </a:ext>
            </a:extLst>
          </p:cNvPr>
          <p:cNvSpPr txBox="1"/>
          <p:nvPr/>
        </p:nvSpPr>
        <p:spPr>
          <a:xfrm>
            <a:off x="6167875" y="2710296"/>
            <a:ext cx="3803605" cy="323165"/>
          </a:xfrm>
          <a:prstGeom prst="rect">
            <a:avLst/>
          </a:prstGeom>
          <a:noFill/>
        </p:spPr>
        <p:txBody>
          <a:bodyPr wrap="none" rtlCol="0">
            <a:spAutoFit/>
          </a:bodyPr>
          <a:lstStyle/>
          <a:p>
            <a:r>
              <a:rPr lang="es-ES" sz="15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2) Alan Shepard llega al espacio (1961)</a:t>
            </a:r>
          </a:p>
        </p:txBody>
      </p:sp>
      <p:sp>
        <p:nvSpPr>
          <p:cNvPr id="11" name="CuadroTexto 10">
            <a:extLst>
              <a:ext uri="{FF2B5EF4-FFF2-40B4-BE49-F238E27FC236}">
                <a16:creationId xmlns:a16="http://schemas.microsoft.com/office/drawing/2014/main" id="{169568EF-BAD9-97BD-E468-3036DDA55355}"/>
              </a:ext>
            </a:extLst>
          </p:cNvPr>
          <p:cNvSpPr txBox="1"/>
          <p:nvPr/>
        </p:nvSpPr>
        <p:spPr>
          <a:xfrm>
            <a:off x="6180401" y="3015726"/>
            <a:ext cx="5229720" cy="507831"/>
          </a:xfrm>
          <a:prstGeom prst="rect">
            <a:avLst/>
          </a:prstGeom>
          <a:noFill/>
        </p:spPr>
        <p:txBody>
          <a:bodyPr wrap="square" rtlCol="0">
            <a:spAutoFit/>
          </a:bodyPr>
          <a:lstStyle/>
          <a:p>
            <a:pPr algn="just"/>
            <a:r>
              <a:rPr lang="es-ES" sz="900" b="0" i="0" dirty="0">
                <a:solidFill>
                  <a:schemeClr val="bg1"/>
                </a:solidFill>
                <a:effectLst/>
                <a:latin typeface="mosk normal 400"/>
              </a:rPr>
              <a:t>La historia siempre recordará que el ruso </a:t>
            </a:r>
            <a:r>
              <a:rPr lang="es-ES" sz="900" b="1" i="0" dirty="0">
                <a:solidFill>
                  <a:schemeClr val="bg1"/>
                </a:solidFill>
                <a:effectLst/>
                <a:latin typeface="mosk bold 700"/>
              </a:rPr>
              <a:t>Yuri Gagarin</a:t>
            </a:r>
            <a:r>
              <a:rPr lang="es-ES" sz="900" b="0" i="0" dirty="0">
                <a:solidFill>
                  <a:schemeClr val="bg1"/>
                </a:solidFill>
                <a:effectLst/>
                <a:latin typeface="mosk normal 400"/>
              </a:rPr>
              <a:t> fue el primer hombre en realizar un vuelo orbital, pero 3 semanas después, el astronauta estadounidense </a:t>
            </a:r>
            <a:r>
              <a:rPr lang="es-ES" sz="900" b="1" i="0" dirty="0">
                <a:solidFill>
                  <a:schemeClr val="bg1"/>
                </a:solidFill>
                <a:effectLst/>
                <a:latin typeface="mosk bold 700"/>
              </a:rPr>
              <a:t>Alan Shepard</a:t>
            </a:r>
            <a:r>
              <a:rPr lang="es-ES" sz="900" b="0" i="0" dirty="0">
                <a:solidFill>
                  <a:schemeClr val="bg1"/>
                </a:solidFill>
                <a:effectLst/>
                <a:latin typeface="mosk normal 400"/>
              </a:rPr>
              <a:t> hizo lo propio en la nave </a:t>
            </a:r>
            <a:r>
              <a:rPr lang="es-ES" sz="900" b="0" i="1" dirty="0">
                <a:solidFill>
                  <a:schemeClr val="bg1"/>
                </a:solidFill>
                <a:effectLst/>
                <a:latin typeface="mosk normal 400"/>
              </a:rPr>
              <a:t>Mercury Redstone 3.</a:t>
            </a:r>
            <a:endParaRPr lang="es-PE" sz="900" dirty="0">
              <a:solidFill>
                <a:schemeClr val="bg1"/>
              </a:solidFill>
            </a:endParaRPr>
          </a:p>
        </p:txBody>
      </p:sp>
      <p:pic>
        <p:nvPicPr>
          <p:cNvPr id="1030" name="Picture 6" descr="60 años del primer viaje espacial de un estadounidense - TallyHo">
            <a:extLst>
              <a:ext uri="{FF2B5EF4-FFF2-40B4-BE49-F238E27FC236}">
                <a16:creationId xmlns:a16="http://schemas.microsoft.com/office/drawing/2014/main" id="{29FD9957-8DC0-07A3-C58B-2E88FC7D6C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856" b="8770"/>
          <a:stretch/>
        </p:blipFill>
        <p:spPr bwMode="auto">
          <a:xfrm>
            <a:off x="1734282" y="2634511"/>
            <a:ext cx="2994952" cy="1501806"/>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4CC833C2-D5FD-C27F-8CC3-1C176ECAAA65}"/>
              </a:ext>
            </a:extLst>
          </p:cNvPr>
          <p:cNvSpPr txBox="1"/>
          <p:nvPr/>
        </p:nvSpPr>
        <p:spPr>
          <a:xfrm>
            <a:off x="715614" y="4542544"/>
            <a:ext cx="3826569" cy="323165"/>
          </a:xfrm>
          <a:prstGeom prst="rect">
            <a:avLst/>
          </a:prstGeom>
          <a:noFill/>
        </p:spPr>
        <p:txBody>
          <a:bodyPr wrap="square">
            <a:spAutoFit/>
          </a:bodyPr>
          <a:lstStyle/>
          <a:p>
            <a:pPr algn="l" fontAlgn="base"/>
            <a:r>
              <a:rPr lang="es-PE" sz="15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Programa Apolo (década de los 60)</a:t>
            </a:r>
          </a:p>
        </p:txBody>
      </p:sp>
      <p:sp>
        <p:nvSpPr>
          <p:cNvPr id="18" name="CuadroTexto 17">
            <a:extLst>
              <a:ext uri="{FF2B5EF4-FFF2-40B4-BE49-F238E27FC236}">
                <a16:creationId xmlns:a16="http://schemas.microsoft.com/office/drawing/2014/main" id="{D9E3F252-CBFF-0A7B-DA58-8E4881826DF7}"/>
              </a:ext>
            </a:extLst>
          </p:cNvPr>
          <p:cNvSpPr txBox="1"/>
          <p:nvPr/>
        </p:nvSpPr>
        <p:spPr>
          <a:xfrm>
            <a:off x="715615" y="4845927"/>
            <a:ext cx="5380386" cy="784830"/>
          </a:xfrm>
          <a:prstGeom prst="rect">
            <a:avLst/>
          </a:prstGeom>
          <a:noFill/>
        </p:spPr>
        <p:txBody>
          <a:bodyPr wrap="square">
            <a:spAutoFit/>
          </a:bodyPr>
          <a:lstStyle/>
          <a:p>
            <a:pPr algn="just"/>
            <a:r>
              <a:rPr lang="es-ES" sz="900" b="0" i="0" dirty="0">
                <a:solidFill>
                  <a:schemeClr val="bg1"/>
                </a:solidFill>
                <a:effectLst/>
                <a:latin typeface="mosk normal 400"/>
              </a:rPr>
              <a:t>Esta iniciativa fue la responsable de llevar al hombre a sobrevolar y, posteriormente, a pisar la Luna. El programa fue lanzado luego del anuncio del presidente </a:t>
            </a:r>
            <a:r>
              <a:rPr lang="es-ES" sz="900" i="0" dirty="0">
                <a:solidFill>
                  <a:schemeClr val="bg1"/>
                </a:solidFill>
                <a:effectLst/>
                <a:latin typeface="mosk bold 700"/>
              </a:rPr>
              <a:t>John F. Kennedy</a:t>
            </a:r>
            <a:r>
              <a:rPr lang="es-ES" sz="900" i="0" dirty="0">
                <a:solidFill>
                  <a:schemeClr val="bg1"/>
                </a:solidFill>
                <a:effectLst/>
                <a:latin typeface="mosk normal 400"/>
              </a:rPr>
              <a:t> </a:t>
            </a:r>
            <a:r>
              <a:rPr lang="es-ES" sz="900" b="0" i="0" dirty="0">
                <a:solidFill>
                  <a:schemeClr val="bg1"/>
                </a:solidFill>
                <a:effectLst/>
                <a:latin typeface="mosk normal 400"/>
              </a:rPr>
              <a:t>en el que declaró que llevarían a un hombre al satélite. Fue con el </a:t>
            </a:r>
            <a:r>
              <a:rPr lang="es-ES" sz="900" b="1" i="1" dirty="0">
                <a:solidFill>
                  <a:schemeClr val="bg1"/>
                </a:solidFill>
                <a:effectLst/>
                <a:latin typeface="inherit"/>
              </a:rPr>
              <a:t>Apolo 11</a:t>
            </a:r>
            <a:r>
              <a:rPr lang="es-ES" sz="900" b="0" i="0" dirty="0">
                <a:solidFill>
                  <a:schemeClr val="bg1"/>
                </a:solidFill>
                <a:effectLst/>
                <a:latin typeface="mosk normal 400"/>
              </a:rPr>
              <a:t> que esta promesa se cumplió en 1969, cuando </a:t>
            </a:r>
            <a:r>
              <a:rPr lang="es-ES" sz="900" i="0" dirty="0">
                <a:solidFill>
                  <a:schemeClr val="bg1"/>
                </a:solidFill>
                <a:effectLst/>
                <a:latin typeface="mosk bold 700"/>
              </a:rPr>
              <a:t>Neil Armstrong</a:t>
            </a:r>
            <a:r>
              <a:rPr lang="es-ES" sz="900" i="0" dirty="0">
                <a:solidFill>
                  <a:schemeClr val="bg1"/>
                </a:solidFill>
                <a:effectLst/>
                <a:latin typeface="mosk normal 400"/>
              </a:rPr>
              <a:t> </a:t>
            </a:r>
            <a:r>
              <a:rPr lang="es-ES" sz="900" b="0" i="0" dirty="0">
                <a:solidFill>
                  <a:schemeClr val="bg1"/>
                </a:solidFill>
                <a:effectLst/>
                <a:latin typeface="mosk normal 400"/>
              </a:rPr>
              <a:t>pronunció las inmortales palabras: “Un pequeño paso para el hombre, un gran salto para la humanidad.”</a:t>
            </a:r>
            <a:endParaRPr lang="es-PE" sz="900" dirty="0">
              <a:solidFill>
                <a:schemeClr val="bg1"/>
              </a:solidFill>
            </a:endParaRPr>
          </a:p>
        </p:txBody>
      </p:sp>
      <p:pic>
        <p:nvPicPr>
          <p:cNvPr id="1032" name="Picture 8" descr="Historia del programa Apolo de la Nasa, que llevo al hombre a la Luna -  Ciencia - Vida - ELTIEMPO.COM">
            <a:extLst>
              <a:ext uri="{FF2B5EF4-FFF2-40B4-BE49-F238E27FC236}">
                <a16:creationId xmlns:a16="http://schemas.microsoft.com/office/drawing/2014/main" id="{4B64AEAC-0E93-C6B9-0D52-186BB1C12EA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0650"/>
          <a:stretch/>
        </p:blipFill>
        <p:spPr bwMode="auto">
          <a:xfrm>
            <a:off x="7238426" y="4497279"/>
            <a:ext cx="3185331" cy="152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379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8CE06F7-27D4-0BD9-1E8B-34C8048A2263}"/>
              </a:ext>
            </a:extLst>
          </p:cNvPr>
          <p:cNvPicPr>
            <a:picLocks noChangeAspect="1"/>
          </p:cNvPicPr>
          <p:nvPr/>
        </p:nvPicPr>
        <p:blipFill>
          <a:blip r:embed="rId2"/>
          <a:stretch>
            <a:fillRect/>
          </a:stretch>
        </p:blipFill>
        <p:spPr>
          <a:xfrm>
            <a:off x="0" y="431191"/>
            <a:ext cx="12192000" cy="5934098"/>
          </a:xfrm>
          <a:prstGeom prst="rect">
            <a:avLst/>
          </a:prstGeom>
        </p:spPr>
      </p:pic>
      <p:pic>
        <p:nvPicPr>
          <p:cNvPr id="6" name="Picture 4" descr="Total Black, la elegancia del color negro. - Bang Branding">
            <a:extLst>
              <a:ext uri="{FF2B5EF4-FFF2-40B4-BE49-F238E27FC236}">
                <a16:creationId xmlns:a16="http://schemas.microsoft.com/office/drawing/2014/main" id="{350D100F-5F40-691B-57E0-53A028D4B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9" y="466077"/>
            <a:ext cx="12130481" cy="3506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otal Black, la elegancia del color negro. - Bang Branding">
            <a:extLst>
              <a:ext uri="{FF2B5EF4-FFF2-40B4-BE49-F238E27FC236}">
                <a16:creationId xmlns:a16="http://schemas.microsoft.com/office/drawing/2014/main" id="{9963059C-886D-48F9-92B0-DAC72AC81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8" y="2305235"/>
            <a:ext cx="12130481" cy="3506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otal Black, la elegancia del color negro. - Bang Branding">
            <a:extLst>
              <a:ext uri="{FF2B5EF4-FFF2-40B4-BE49-F238E27FC236}">
                <a16:creationId xmlns:a16="http://schemas.microsoft.com/office/drawing/2014/main" id="{2355AC4B-2F0D-D3E1-51EF-EF6A1702D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7" y="4144393"/>
            <a:ext cx="12130481" cy="3506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otal Black, la elegancia del color negro. - Bang Branding">
            <a:extLst>
              <a:ext uri="{FF2B5EF4-FFF2-40B4-BE49-F238E27FC236}">
                <a16:creationId xmlns:a16="http://schemas.microsoft.com/office/drawing/2014/main" id="{227E2C12-BD32-5332-53BC-0889F4A97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6" y="5987364"/>
            <a:ext cx="12130481" cy="35066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84349B1A-6BA2-9623-678B-5C332FBEA5FB}"/>
              </a:ext>
            </a:extLst>
          </p:cNvPr>
          <p:cNvPicPr>
            <a:picLocks noChangeAspect="1"/>
          </p:cNvPicPr>
          <p:nvPr/>
        </p:nvPicPr>
        <p:blipFill rotWithShape="1">
          <a:blip r:embed="rId4"/>
          <a:srcRect b="17565"/>
          <a:stretch/>
        </p:blipFill>
        <p:spPr>
          <a:xfrm>
            <a:off x="22808" y="816745"/>
            <a:ext cx="12130480" cy="1501806"/>
          </a:xfrm>
          <a:prstGeom prst="rect">
            <a:avLst/>
          </a:prstGeom>
        </p:spPr>
      </p:pic>
      <p:pic>
        <p:nvPicPr>
          <p:cNvPr id="3" name="Imagen 2">
            <a:extLst>
              <a:ext uri="{FF2B5EF4-FFF2-40B4-BE49-F238E27FC236}">
                <a16:creationId xmlns:a16="http://schemas.microsoft.com/office/drawing/2014/main" id="{39DE112F-9D48-3DEE-5210-D2B7E97C756A}"/>
              </a:ext>
            </a:extLst>
          </p:cNvPr>
          <p:cNvPicPr>
            <a:picLocks noChangeAspect="1"/>
          </p:cNvPicPr>
          <p:nvPr/>
        </p:nvPicPr>
        <p:blipFill rotWithShape="1">
          <a:blip r:embed="rId4"/>
          <a:srcRect b="17565"/>
          <a:stretch/>
        </p:blipFill>
        <p:spPr>
          <a:xfrm>
            <a:off x="22805" y="2642587"/>
            <a:ext cx="12130480" cy="1501806"/>
          </a:xfrm>
          <a:prstGeom prst="rect">
            <a:avLst/>
          </a:prstGeom>
        </p:spPr>
      </p:pic>
      <p:pic>
        <p:nvPicPr>
          <p:cNvPr id="4" name="Imagen 3">
            <a:extLst>
              <a:ext uri="{FF2B5EF4-FFF2-40B4-BE49-F238E27FC236}">
                <a16:creationId xmlns:a16="http://schemas.microsoft.com/office/drawing/2014/main" id="{8EEF9271-BC62-59B4-1F3B-181C334B9E86}"/>
              </a:ext>
            </a:extLst>
          </p:cNvPr>
          <p:cNvPicPr>
            <a:picLocks noChangeAspect="1"/>
          </p:cNvPicPr>
          <p:nvPr/>
        </p:nvPicPr>
        <p:blipFill rotWithShape="1">
          <a:blip r:embed="rId4"/>
          <a:srcRect b="17565"/>
          <a:stretch/>
        </p:blipFill>
        <p:spPr>
          <a:xfrm>
            <a:off x="20717" y="4490310"/>
            <a:ext cx="12130480" cy="1501806"/>
          </a:xfrm>
          <a:prstGeom prst="rect">
            <a:avLst/>
          </a:prstGeom>
        </p:spPr>
      </p:pic>
      <p:sp>
        <p:nvSpPr>
          <p:cNvPr id="10" name="CuadroTexto 9">
            <a:extLst>
              <a:ext uri="{FF2B5EF4-FFF2-40B4-BE49-F238E27FC236}">
                <a16:creationId xmlns:a16="http://schemas.microsoft.com/office/drawing/2014/main" id="{C2B7244D-1A61-D7B5-A29F-1EBEBDB23D0F}"/>
              </a:ext>
            </a:extLst>
          </p:cNvPr>
          <p:cNvSpPr txBox="1"/>
          <p:nvPr/>
        </p:nvSpPr>
        <p:spPr>
          <a:xfrm>
            <a:off x="715615" y="816745"/>
            <a:ext cx="3620222" cy="323165"/>
          </a:xfrm>
          <a:prstGeom prst="rect">
            <a:avLst/>
          </a:prstGeom>
          <a:noFill/>
        </p:spPr>
        <p:txBody>
          <a:bodyPr wrap="none" rtlCol="0">
            <a:spAutoFit/>
          </a:bodyPr>
          <a:lstStyle/>
          <a:p>
            <a:r>
              <a:rPr lang="es-ES" sz="15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4) Apolo 13: el fracaso exitoso (1970)</a:t>
            </a:r>
          </a:p>
        </p:txBody>
      </p:sp>
      <p:sp>
        <p:nvSpPr>
          <p:cNvPr id="11" name="CuadroTexto 10">
            <a:extLst>
              <a:ext uri="{FF2B5EF4-FFF2-40B4-BE49-F238E27FC236}">
                <a16:creationId xmlns:a16="http://schemas.microsoft.com/office/drawing/2014/main" id="{567D7946-B53D-5BF2-C4F1-DA01F6728757}"/>
              </a:ext>
            </a:extLst>
          </p:cNvPr>
          <p:cNvSpPr txBox="1"/>
          <p:nvPr/>
        </p:nvSpPr>
        <p:spPr>
          <a:xfrm>
            <a:off x="715614" y="1105527"/>
            <a:ext cx="5025227" cy="646331"/>
          </a:xfrm>
          <a:prstGeom prst="rect">
            <a:avLst/>
          </a:prstGeom>
          <a:noFill/>
        </p:spPr>
        <p:txBody>
          <a:bodyPr wrap="square" rtlCol="0">
            <a:spAutoFit/>
          </a:bodyPr>
          <a:lstStyle/>
          <a:p>
            <a:pPr algn="just"/>
            <a:r>
              <a:rPr lang="es-ES" sz="900" b="0" i="0" dirty="0">
                <a:solidFill>
                  <a:schemeClr val="bg1"/>
                </a:solidFill>
                <a:effectLst/>
                <a:latin typeface="mosk normal 400"/>
              </a:rPr>
              <a:t>Esta misión buscaba llevar al hombre a pisar la Luna por tercera ocasión, pero una falla en el tanque de oxígeno provocó que la nave quedara en gran peligro. Gracias a la pericia del astronauta </a:t>
            </a:r>
            <a:r>
              <a:rPr lang="es-ES" sz="900" i="0" dirty="0">
                <a:solidFill>
                  <a:schemeClr val="bg1"/>
                </a:solidFill>
                <a:effectLst/>
                <a:latin typeface="mosk bold 700"/>
              </a:rPr>
              <a:t>James A. Lovell</a:t>
            </a:r>
            <a:r>
              <a:rPr lang="es-ES" sz="900" i="0" dirty="0">
                <a:solidFill>
                  <a:schemeClr val="bg1"/>
                </a:solidFill>
                <a:effectLst/>
                <a:latin typeface="mosk normal 400"/>
              </a:rPr>
              <a:t> </a:t>
            </a:r>
            <a:r>
              <a:rPr lang="es-ES" sz="900" b="0" i="0" dirty="0">
                <a:solidFill>
                  <a:schemeClr val="bg1"/>
                </a:solidFill>
                <a:effectLst/>
                <a:latin typeface="mosk normal 400"/>
              </a:rPr>
              <a:t>y sus compañeros, así como de la genialidad de los hombres de </a:t>
            </a:r>
            <a:r>
              <a:rPr lang="es-ES" sz="900" b="1" i="0" dirty="0">
                <a:solidFill>
                  <a:schemeClr val="bg1"/>
                </a:solidFill>
                <a:effectLst/>
                <a:latin typeface="mosk bold 700"/>
              </a:rPr>
              <a:t>control de misión</a:t>
            </a:r>
            <a:r>
              <a:rPr lang="es-ES" sz="900" b="0" i="0" dirty="0">
                <a:solidFill>
                  <a:schemeClr val="bg1"/>
                </a:solidFill>
                <a:effectLst/>
                <a:latin typeface="mosk normal 400"/>
              </a:rPr>
              <a:t> en la Tierra, </a:t>
            </a:r>
            <a:r>
              <a:rPr lang="es-ES" sz="900" b="0" i="1" dirty="0">
                <a:solidFill>
                  <a:schemeClr val="bg1"/>
                </a:solidFill>
                <a:effectLst/>
                <a:latin typeface="mosk normal 400"/>
              </a:rPr>
              <a:t>Apolo 13</a:t>
            </a:r>
            <a:r>
              <a:rPr lang="es-ES" sz="900" b="0" i="0" dirty="0">
                <a:solidFill>
                  <a:schemeClr val="bg1"/>
                </a:solidFill>
                <a:effectLst/>
                <a:latin typeface="mosk normal 400"/>
              </a:rPr>
              <a:t> pudo regresar a casa.</a:t>
            </a:r>
            <a:endParaRPr lang="es-PE" sz="900" dirty="0">
              <a:solidFill>
                <a:schemeClr val="bg1"/>
              </a:solidFill>
            </a:endParaRPr>
          </a:p>
        </p:txBody>
      </p:sp>
      <p:pic>
        <p:nvPicPr>
          <p:cNvPr id="2050" name="Picture 2" descr="40 aniversario del regreso del Apolo 13">
            <a:extLst>
              <a:ext uri="{FF2B5EF4-FFF2-40B4-BE49-F238E27FC236}">
                <a16:creationId xmlns:a16="http://schemas.microsoft.com/office/drawing/2014/main" id="{7182102A-CD97-D87D-D64C-2B0B6954DE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24" t="9329" r="3312" b="9084"/>
          <a:stretch/>
        </p:blipFill>
        <p:spPr bwMode="auto">
          <a:xfrm>
            <a:off x="7386492" y="768933"/>
            <a:ext cx="2879898" cy="1550319"/>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2560888A-9DDD-756D-948A-C7A37C08825F}"/>
              </a:ext>
            </a:extLst>
          </p:cNvPr>
          <p:cNvSpPr txBox="1"/>
          <p:nvPr/>
        </p:nvSpPr>
        <p:spPr>
          <a:xfrm>
            <a:off x="6166418" y="2713607"/>
            <a:ext cx="5118774" cy="323165"/>
          </a:xfrm>
          <a:prstGeom prst="rect">
            <a:avLst/>
          </a:prstGeom>
          <a:noFill/>
        </p:spPr>
        <p:txBody>
          <a:bodyPr wrap="none" rtlCol="0">
            <a:spAutoFit/>
          </a:bodyPr>
          <a:lstStyle/>
          <a:p>
            <a:r>
              <a:rPr lang="es-PE" sz="15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5) Pioneer 10, nuestro gran “hola” al universo (1972)</a:t>
            </a:r>
          </a:p>
        </p:txBody>
      </p:sp>
      <p:sp>
        <p:nvSpPr>
          <p:cNvPr id="14" name="CuadroTexto 13">
            <a:extLst>
              <a:ext uri="{FF2B5EF4-FFF2-40B4-BE49-F238E27FC236}">
                <a16:creationId xmlns:a16="http://schemas.microsoft.com/office/drawing/2014/main" id="{12C39ED7-8FE4-FE30-9D1C-406AA14CAE2C}"/>
              </a:ext>
            </a:extLst>
          </p:cNvPr>
          <p:cNvSpPr txBox="1"/>
          <p:nvPr/>
        </p:nvSpPr>
        <p:spPr>
          <a:xfrm>
            <a:off x="6174506" y="2998382"/>
            <a:ext cx="4628644" cy="1061829"/>
          </a:xfrm>
          <a:prstGeom prst="rect">
            <a:avLst/>
          </a:prstGeom>
          <a:noFill/>
        </p:spPr>
        <p:txBody>
          <a:bodyPr wrap="square" rtlCol="0">
            <a:spAutoFit/>
          </a:bodyPr>
          <a:lstStyle/>
          <a:p>
            <a:pPr algn="just" fontAlgn="base"/>
            <a:r>
              <a:rPr lang="es-ES" sz="900" b="0" i="0" dirty="0">
                <a:solidFill>
                  <a:schemeClr val="bg1"/>
                </a:solidFill>
                <a:effectLst/>
                <a:latin typeface="mosk normal 400"/>
              </a:rPr>
              <a:t>Es una sonda espacial que salió de la Tierra el 2 de marzo de 1972. Es la primera nave de exploración que cruzó el Cinturón de Asteroides y llegó hasta </a:t>
            </a:r>
            <a:r>
              <a:rPr lang="es-ES" sz="900" b="1" i="0" dirty="0">
                <a:solidFill>
                  <a:schemeClr val="bg1"/>
                </a:solidFill>
                <a:effectLst/>
                <a:latin typeface="mosk bold 700"/>
              </a:rPr>
              <a:t>Júpiter</a:t>
            </a:r>
            <a:r>
              <a:rPr lang="es-ES" sz="900" b="0" i="0" dirty="0">
                <a:solidFill>
                  <a:schemeClr val="bg1"/>
                </a:solidFill>
                <a:effectLst/>
                <a:latin typeface="mosk normal 400"/>
              </a:rPr>
              <a:t> . Lleva consigo una placa que le informa a cualquier </a:t>
            </a:r>
            <a:r>
              <a:rPr lang="es-ES" sz="900" b="1" i="0" dirty="0">
                <a:solidFill>
                  <a:schemeClr val="bg1"/>
                </a:solidFill>
                <a:effectLst/>
                <a:latin typeface="mosk bold 700"/>
              </a:rPr>
              <a:t>inteligencia extraterrestre</a:t>
            </a:r>
            <a:r>
              <a:rPr lang="es-ES" sz="900" b="0" i="0" dirty="0">
                <a:solidFill>
                  <a:schemeClr val="bg1"/>
                </a:solidFill>
                <a:effectLst/>
                <a:latin typeface="mosk normal 400"/>
              </a:rPr>
              <a:t> que pudiera encontrar de dónde vino y cómo somos los seres humanos. La última señal captada de esta sonda fue capturada en 2003; actualmente se dirige a la estrella </a:t>
            </a:r>
            <a:r>
              <a:rPr lang="es-ES" sz="900" b="1" i="0" dirty="0">
                <a:solidFill>
                  <a:schemeClr val="bg1"/>
                </a:solidFill>
                <a:effectLst/>
                <a:latin typeface="mosk bold 700"/>
              </a:rPr>
              <a:t>Aldebarán,</a:t>
            </a:r>
            <a:r>
              <a:rPr lang="es-ES" sz="900" b="0" i="0" dirty="0">
                <a:solidFill>
                  <a:schemeClr val="bg1"/>
                </a:solidFill>
                <a:effectLst/>
                <a:latin typeface="mosk normal 400"/>
              </a:rPr>
              <a:t> en la constelación de Tauro.</a:t>
            </a:r>
          </a:p>
          <a:p>
            <a:br>
              <a:rPr lang="es-ES" sz="900" dirty="0">
                <a:effectLst/>
                <a:latin typeface="mosk normal 400"/>
              </a:rPr>
            </a:br>
            <a:endParaRPr lang="es-PE" sz="900" dirty="0"/>
          </a:p>
        </p:txBody>
      </p:sp>
      <p:pic>
        <p:nvPicPr>
          <p:cNvPr id="2052" name="Picture 4" descr="Tecnología hecha por el ser humano más allá del sistema solar: las cinco  misiones esp">
            <a:extLst>
              <a:ext uri="{FF2B5EF4-FFF2-40B4-BE49-F238E27FC236}">
                <a16:creationId xmlns:a16="http://schemas.microsoft.com/office/drawing/2014/main" id="{C2F19833-DFB1-3978-456B-B1703C88C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173" b="15767"/>
          <a:stretch/>
        </p:blipFill>
        <p:spPr bwMode="auto">
          <a:xfrm>
            <a:off x="1459439" y="2622358"/>
            <a:ext cx="3526029" cy="1564146"/>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A4725820-D6C9-45C6-B942-1A99749DFEEB}"/>
              </a:ext>
            </a:extLst>
          </p:cNvPr>
          <p:cNvSpPr txBox="1"/>
          <p:nvPr/>
        </p:nvSpPr>
        <p:spPr>
          <a:xfrm>
            <a:off x="715615" y="4506479"/>
            <a:ext cx="3459152" cy="584775"/>
          </a:xfrm>
          <a:prstGeom prst="rect">
            <a:avLst/>
          </a:prstGeom>
          <a:noFill/>
        </p:spPr>
        <p:txBody>
          <a:bodyPr wrap="none" rtlCol="0">
            <a:spAutoFit/>
          </a:bodyPr>
          <a:lstStyle/>
          <a:p>
            <a:r>
              <a:rPr lang="es-PE" sz="14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6) Transbordadores espaciales (1972)</a:t>
            </a:r>
          </a:p>
          <a:p>
            <a:endParaRPr lang="es-PE" dirty="0"/>
          </a:p>
        </p:txBody>
      </p:sp>
      <p:sp>
        <p:nvSpPr>
          <p:cNvPr id="17" name="CuadroTexto 16">
            <a:extLst>
              <a:ext uri="{FF2B5EF4-FFF2-40B4-BE49-F238E27FC236}">
                <a16:creationId xmlns:a16="http://schemas.microsoft.com/office/drawing/2014/main" id="{DDA20795-4EBF-22BD-3CD4-D18A2E550585}"/>
              </a:ext>
            </a:extLst>
          </p:cNvPr>
          <p:cNvSpPr txBox="1"/>
          <p:nvPr/>
        </p:nvSpPr>
        <p:spPr>
          <a:xfrm>
            <a:off x="715615" y="4760228"/>
            <a:ext cx="5025227" cy="923330"/>
          </a:xfrm>
          <a:prstGeom prst="rect">
            <a:avLst/>
          </a:prstGeom>
          <a:noFill/>
        </p:spPr>
        <p:txBody>
          <a:bodyPr wrap="square" rtlCol="0">
            <a:spAutoFit/>
          </a:bodyPr>
          <a:lstStyle/>
          <a:p>
            <a:pPr algn="just"/>
            <a:r>
              <a:rPr lang="es-ES" sz="900" b="0" i="0" dirty="0">
                <a:solidFill>
                  <a:schemeClr val="bg1"/>
                </a:solidFill>
                <a:effectLst/>
                <a:latin typeface="mosk normal 400"/>
              </a:rPr>
              <a:t>Este programa nació cuando la NASA buscaba reducir costos, ya que las naves del Programa Apolo sólo podían ser utilizadas una vez. El presidente Richard Nixon quería un vehículo que pudiera soportar viajes “infinitos” al espacio, por lo que los técnicos de la NASA tuvieron que desarrollar una nave capaz de resistir el calor que la entrada y salida de la Tierra generaban. Tomó 9 años hasta que el </a:t>
            </a:r>
            <a:r>
              <a:rPr lang="es-ES" sz="900" b="1" i="0" dirty="0">
                <a:solidFill>
                  <a:schemeClr val="bg1"/>
                </a:solidFill>
                <a:effectLst/>
                <a:latin typeface="mosk bold 700"/>
              </a:rPr>
              <a:t>transbordador</a:t>
            </a:r>
            <a:r>
              <a:rPr lang="es-ES" sz="900" b="0" i="0" dirty="0">
                <a:solidFill>
                  <a:schemeClr val="bg1"/>
                </a:solidFill>
                <a:effectLst/>
                <a:latin typeface="mosk normal 400"/>
              </a:rPr>
              <a:t> </a:t>
            </a:r>
            <a:r>
              <a:rPr lang="es-ES" sz="900" b="0" i="1" dirty="0">
                <a:solidFill>
                  <a:schemeClr val="bg1"/>
                </a:solidFill>
                <a:effectLst/>
                <a:latin typeface="mosk normal 400"/>
              </a:rPr>
              <a:t>Columbia</a:t>
            </a:r>
            <a:r>
              <a:rPr lang="es-ES" sz="900" b="0" i="0" dirty="0">
                <a:solidFill>
                  <a:schemeClr val="bg1"/>
                </a:solidFill>
                <a:effectLst/>
                <a:latin typeface="mosk normal 400"/>
              </a:rPr>
              <a:t> inició su servicio de más de 2 décadas. Lamentablemente, se desintegró en su última salida y se llevó la vida de 7 tripulantes.</a:t>
            </a:r>
            <a:endParaRPr lang="es-PE" sz="900" dirty="0">
              <a:solidFill>
                <a:schemeClr val="bg1"/>
              </a:solidFill>
            </a:endParaRPr>
          </a:p>
        </p:txBody>
      </p:sp>
      <p:pic>
        <p:nvPicPr>
          <p:cNvPr id="19" name="Imagen 18">
            <a:extLst>
              <a:ext uri="{FF2B5EF4-FFF2-40B4-BE49-F238E27FC236}">
                <a16:creationId xmlns:a16="http://schemas.microsoft.com/office/drawing/2014/main" id="{D0065776-4B7F-BE8C-2246-CFE4FB95EE71}"/>
              </a:ext>
            </a:extLst>
          </p:cNvPr>
          <p:cNvPicPr>
            <a:picLocks noChangeAspect="1"/>
          </p:cNvPicPr>
          <p:nvPr/>
        </p:nvPicPr>
        <p:blipFill>
          <a:blip r:embed="rId7"/>
          <a:stretch>
            <a:fillRect/>
          </a:stretch>
        </p:blipFill>
        <p:spPr>
          <a:xfrm>
            <a:off x="7297185" y="4501111"/>
            <a:ext cx="3238893" cy="1501805"/>
          </a:xfrm>
          <a:prstGeom prst="rect">
            <a:avLst/>
          </a:prstGeom>
        </p:spPr>
      </p:pic>
    </p:spTree>
    <p:extLst>
      <p:ext uri="{BB962C8B-B14F-4D97-AF65-F5344CB8AC3E}">
        <p14:creationId xmlns:p14="http://schemas.microsoft.com/office/powerpoint/2010/main" val="199299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2A58A2A-4965-081E-CB4F-43B2EE32F42C}"/>
              </a:ext>
            </a:extLst>
          </p:cNvPr>
          <p:cNvPicPr>
            <a:picLocks noChangeAspect="1"/>
          </p:cNvPicPr>
          <p:nvPr/>
        </p:nvPicPr>
        <p:blipFill>
          <a:blip r:embed="rId3"/>
          <a:stretch>
            <a:fillRect/>
          </a:stretch>
        </p:blipFill>
        <p:spPr>
          <a:xfrm>
            <a:off x="0" y="435015"/>
            <a:ext cx="12192000" cy="5944459"/>
          </a:xfrm>
          <a:prstGeom prst="rect">
            <a:avLst/>
          </a:prstGeom>
        </p:spPr>
      </p:pic>
      <p:pic>
        <p:nvPicPr>
          <p:cNvPr id="8" name="Picture 4" descr="Total Black, la elegancia del color negro. - Bang Branding">
            <a:extLst>
              <a:ext uri="{FF2B5EF4-FFF2-40B4-BE49-F238E27FC236}">
                <a16:creationId xmlns:a16="http://schemas.microsoft.com/office/drawing/2014/main" id="{A9929280-2EC9-6C34-5F7D-C2C55C09A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9" y="441573"/>
            <a:ext cx="12130481" cy="3751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otal Black, la elegancia del color negro. - Bang Branding">
            <a:extLst>
              <a:ext uri="{FF2B5EF4-FFF2-40B4-BE49-F238E27FC236}">
                <a16:creationId xmlns:a16="http://schemas.microsoft.com/office/drawing/2014/main" id="{FF65EC30-D3E0-90C1-3909-432D4A1DB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12" y="2305234"/>
            <a:ext cx="12130481" cy="3506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otal Black, la elegancia del color negro. - Bang Branding">
            <a:extLst>
              <a:ext uri="{FF2B5EF4-FFF2-40B4-BE49-F238E27FC236}">
                <a16:creationId xmlns:a16="http://schemas.microsoft.com/office/drawing/2014/main" id="{90899EED-1543-751C-84C0-9D8BFBCD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8" y="4144391"/>
            <a:ext cx="12130481" cy="3506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otal Black, la elegancia del color negro. - Bang Branding">
            <a:extLst>
              <a:ext uri="{FF2B5EF4-FFF2-40B4-BE49-F238E27FC236}">
                <a16:creationId xmlns:a16="http://schemas.microsoft.com/office/drawing/2014/main" id="{D9891AA3-0737-8F5E-D513-09CD7F7F4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7" y="5993353"/>
            <a:ext cx="12130481" cy="35066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D428036-A5AB-002F-A8AD-66927C7A5752}"/>
              </a:ext>
            </a:extLst>
          </p:cNvPr>
          <p:cNvPicPr>
            <a:picLocks noChangeAspect="1"/>
          </p:cNvPicPr>
          <p:nvPr/>
        </p:nvPicPr>
        <p:blipFill rotWithShape="1">
          <a:blip r:embed="rId5"/>
          <a:srcRect b="17565"/>
          <a:stretch/>
        </p:blipFill>
        <p:spPr>
          <a:xfrm>
            <a:off x="22808" y="816745"/>
            <a:ext cx="12130480" cy="1501806"/>
          </a:xfrm>
          <a:prstGeom prst="rect">
            <a:avLst/>
          </a:prstGeom>
        </p:spPr>
      </p:pic>
      <p:pic>
        <p:nvPicPr>
          <p:cNvPr id="3" name="Imagen 2">
            <a:extLst>
              <a:ext uri="{FF2B5EF4-FFF2-40B4-BE49-F238E27FC236}">
                <a16:creationId xmlns:a16="http://schemas.microsoft.com/office/drawing/2014/main" id="{1F26DB27-3A74-47B4-047F-0A7DBE45B2CC}"/>
              </a:ext>
            </a:extLst>
          </p:cNvPr>
          <p:cNvPicPr>
            <a:picLocks noChangeAspect="1"/>
          </p:cNvPicPr>
          <p:nvPr/>
        </p:nvPicPr>
        <p:blipFill rotWithShape="1">
          <a:blip r:embed="rId5"/>
          <a:srcRect b="17565"/>
          <a:stretch/>
        </p:blipFill>
        <p:spPr>
          <a:xfrm>
            <a:off x="26008" y="2655902"/>
            <a:ext cx="12130480" cy="1501806"/>
          </a:xfrm>
          <a:prstGeom prst="rect">
            <a:avLst/>
          </a:prstGeom>
        </p:spPr>
      </p:pic>
      <p:pic>
        <p:nvPicPr>
          <p:cNvPr id="4" name="Imagen 3">
            <a:extLst>
              <a:ext uri="{FF2B5EF4-FFF2-40B4-BE49-F238E27FC236}">
                <a16:creationId xmlns:a16="http://schemas.microsoft.com/office/drawing/2014/main" id="{134F2909-8177-15E2-CEDF-5B28E8F70515}"/>
              </a:ext>
            </a:extLst>
          </p:cNvPr>
          <p:cNvPicPr>
            <a:picLocks noChangeAspect="1"/>
          </p:cNvPicPr>
          <p:nvPr/>
        </p:nvPicPr>
        <p:blipFill rotWithShape="1">
          <a:blip r:embed="rId5"/>
          <a:srcRect b="17565"/>
          <a:stretch/>
        </p:blipFill>
        <p:spPr>
          <a:xfrm>
            <a:off x="26007" y="4492474"/>
            <a:ext cx="12130480" cy="1501806"/>
          </a:xfrm>
          <a:prstGeom prst="rect">
            <a:avLst/>
          </a:prstGeom>
        </p:spPr>
      </p:pic>
      <p:sp>
        <p:nvSpPr>
          <p:cNvPr id="6" name="CuadroTexto 5">
            <a:extLst>
              <a:ext uri="{FF2B5EF4-FFF2-40B4-BE49-F238E27FC236}">
                <a16:creationId xmlns:a16="http://schemas.microsoft.com/office/drawing/2014/main" id="{4A25B73F-D987-11E3-7661-4F46F8E1BFF5}"/>
              </a:ext>
            </a:extLst>
          </p:cNvPr>
          <p:cNvSpPr txBox="1"/>
          <p:nvPr/>
        </p:nvSpPr>
        <p:spPr>
          <a:xfrm>
            <a:off x="707671" y="832647"/>
            <a:ext cx="3595280" cy="600164"/>
          </a:xfrm>
          <a:prstGeom prst="rect">
            <a:avLst/>
          </a:prstGeom>
          <a:noFill/>
        </p:spPr>
        <p:txBody>
          <a:bodyPr wrap="none" rtlCol="0">
            <a:spAutoFit/>
          </a:bodyPr>
          <a:lstStyle/>
          <a:p>
            <a:r>
              <a:rPr lang="es-ES" sz="15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7) Telescopio espacial Hubble (1990)</a:t>
            </a:r>
          </a:p>
          <a:p>
            <a:endParaRPr lang="es-PE" dirty="0"/>
          </a:p>
        </p:txBody>
      </p:sp>
      <p:sp>
        <p:nvSpPr>
          <p:cNvPr id="7" name="CuadroTexto 6">
            <a:extLst>
              <a:ext uri="{FF2B5EF4-FFF2-40B4-BE49-F238E27FC236}">
                <a16:creationId xmlns:a16="http://schemas.microsoft.com/office/drawing/2014/main" id="{BA0B8EB5-F2AB-CA02-6407-445B27E24211}"/>
              </a:ext>
            </a:extLst>
          </p:cNvPr>
          <p:cNvSpPr txBox="1"/>
          <p:nvPr/>
        </p:nvSpPr>
        <p:spPr>
          <a:xfrm>
            <a:off x="715622" y="1108265"/>
            <a:ext cx="5138372" cy="507831"/>
          </a:xfrm>
          <a:prstGeom prst="rect">
            <a:avLst/>
          </a:prstGeom>
          <a:noFill/>
        </p:spPr>
        <p:txBody>
          <a:bodyPr wrap="square" rtlCol="0">
            <a:spAutoFit/>
          </a:bodyPr>
          <a:lstStyle/>
          <a:p>
            <a:pPr algn="just"/>
            <a:r>
              <a:rPr lang="es-ES" sz="900" b="0" i="0" dirty="0">
                <a:solidFill>
                  <a:schemeClr val="bg1"/>
                </a:solidFill>
                <a:effectLst/>
                <a:latin typeface="mosk normal 400"/>
              </a:rPr>
              <a:t>Antes del Hubble, las imágenes que teníamos del espacio eran producto de los telescopios terrestres. La NASA decidió colocar uno de estos aparatos fuera del planeta para capturar fotografías más nítidas del universo. Gracias a que recibe mantenimiento periódicamente, el Hubble sigue activo.</a:t>
            </a:r>
            <a:endParaRPr lang="es-PE" sz="900" dirty="0">
              <a:solidFill>
                <a:schemeClr val="bg1"/>
              </a:solidFill>
            </a:endParaRPr>
          </a:p>
        </p:txBody>
      </p:sp>
      <p:pic>
        <p:nvPicPr>
          <p:cNvPr id="3074" name="Picture 2" descr="Telescopio Espacial Hubble: qué es y cómo funciona este observatorio">
            <a:extLst>
              <a:ext uri="{FF2B5EF4-FFF2-40B4-BE49-F238E27FC236}">
                <a16:creationId xmlns:a16="http://schemas.microsoft.com/office/drawing/2014/main" id="{7C2FA2E1-9960-2E3D-3058-E93D6C5B4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2445" y="768096"/>
            <a:ext cx="2788004" cy="1561283"/>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8914E91-B105-26C4-9F3C-900E40D786CB}"/>
              </a:ext>
            </a:extLst>
          </p:cNvPr>
          <p:cNvSpPr txBox="1"/>
          <p:nvPr/>
        </p:nvSpPr>
        <p:spPr>
          <a:xfrm>
            <a:off x="6161507" y="2693364"/>
            <a:ext cx="4020652" cy="323165"/>
          </a:xfrm>
          <a:prstGeom prst="rect">
            <a:avLst/>
          </a:prstGeom>
          <a:noFill/>
        </p:spPr>
        <p:txBody>
          <a:bodyPr wrap="none" rtlCol="0">
            <a:spAutoFit/>
          </a:bodyPr>
          <a:lstStyle/>
          <a:p>
            <a:r>
              <a:rPr lang="es-ES" sz="15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8) Misiones Mars: visitar al vecino (1997)</a:t>
            </a:r>
          </a:p>
        </p:txBody>
      </p:sp>
      <p:sp>
        <p:nvSpPr>
          <p:cNvPr id="14" name="CuadroTexto 13">
            <a:extLst>
              <a:ext uri="{FF2B5EF4-FFF2-40B4-BE49-F238E27FC236}">
                <a16:creationId xmlns:a16="http://schemas.microsoft.com/office/drawing/2014/main" id="{C7DC7459-3C1D-AF52-B9F5-518903FBA324}"/>
              </a:ext>
            </a:extLst>
          </p:cNvPr>
          <p:cNvSpPr txBox="1"/>
          <p:nvPr/>
        </p:nvSpPr>
        <p:spPr>
          <a:xfrm>
            <a:off x="6181191" y="2990376"/>
            <a:ext cx="3475705" cy="784830"/>
          </a:xfrm>
          <a:prstGeom prst="rect">
            <a:avLst/>
          </a:prstGeom>
          <a:noFill/>
        </p:spPr>
        <p:txBody>
          <a:bodyPr wrap="square" rtlCol="0">
            <a:spAutoFit/>
          </a:bodyPr>
          <a:lstStyle/>
          <a:p>
            <a:pPr algn="just"/>
            <a:r>
              <a:rPr lang="es-ES" sz="900" b="0" i="0" dirty="0">
                <a:solidFill>
                  <a:schemeClr val="bg1"/>
                </a:solidFill>
                <a:effectLst/>
                <a:latin typeface="mosk normal 400"/>
              </a:rPr>
              <a:t>El Planeta Rojo es, desde hace décadas, un objetivo claro para la NASA. Las misiones </a:t>
            </a:r>
            <a:r>
              <a:rPr lang="es-ES" sz="900" b="1" i="0" dirty="0">
                <a:solidFill>
                  <a:schemeClr val="bg1"/>
                </a:solidFill>
                <a:effectLst/>
                <a:latin typeface="mosk bold 700"/>
              </a:rPr>
              <a:t>Mars Exploration Rover</a:t>
            </a:r>
            <a:r>
              <a:rPr lang="es-ES" sz="900" b="0" i="0" dirty="0">
                <a:solidFill>
                  <a:schemeClr val="bg1"/>
                </a:solidFill>
                <a:effectLst/>
                <a:latin typeface="mosk normal 400"/>
              </a:rPr>
              <a:t> han incrementado nuestro conocimiento de Marte y han comprobado que la exploración humana podría ser posible. Los robots </a:t>
            </a:r>
            <a:r>
              <a:rPr lang="es-ES" sz="900" b="1" i="1" dirty="0">
                <a:solidFill>
                  <a:schemeClr val="bg1"/>
                </a:solidFill>
                <a:effectLst/>
                <a:latin typeface="inherit"/>
              </a:rPr>
              <a:t>Spirit</a:t>
            </a:r>
            <a:r>
              <a:rPr lang="es-ES" sz="900" b="0" i="0" dirty="0">
                <a:solidFill>
                  <a:schemeClr val="bg1"/>
                </a:solidFill>
                <a:effectLst/>
                <a:latin typeface="mosk normal 400"/>
              </a:rPr>
              <a:t> y </a:t>
            </a:r>
            <a:r>
              <a:rPr lang="es-ES" sz="900" b="1" i="1" dirty="0">
                <a:solidFill>
                  <a:schemeClr val="bg1"/>
                </a:solidFill>
                <a:effectLst/>
                <a:latin typeface="inherit"/>
              </a:rPr>
              <a:t>Opportunity</a:t>
            </a:r>
            <a:r>
              <a:rPr lang="es-ES" sz="900" b="0" i="0" dirty="0">
                <a:solidFill>
                  <a:schemeClr val="bg1"/>
                </a:solidFill>
                <a:effectLst/>
                <a:latin typeface="mosk normal 400"/>
              </a:rPr>
              <a:t> formaron parte de esta misión.</a:t>
            </a:r>
            <a:endParaRPr lang="es-PE" sz="900" dirty="0">
              <a:solidFill>
                <a:schemeClr val="bg1"/>
              </a:solidFill>
            </a:endParaRPr>
          </a:p>
        </p:txBody>
      </p:sp>
      <p:pic>
        <p:nvPicPr>
          <p:cNvPr id="3076" name="Picture 4" descr="De momento, el viaje a Marte es solo de ida&quot;">
            <a:extLst>
              <a:ext uri="{FF2B5EF4-FFF2-40B4-BE49-F238E27FC236}">
                <a16:creationId xmlns:a16="http://schemas.microsoft.com/office/drawing/2014/main" id="{A21DE473-A5A3-259B-C173-6DEF0678C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5182" y="2645074"/>
            <a:ext cx="2632609" cy="1480843"/>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4D97D1D7-ACC1-466A-5F2C-FF68039E3544}"/>
              </a:ext>
            </a:extLst>
          </p:cNvPr>
          <p:cNvSpPr txBox="1"/>
          <p:nvPr/>
        </p:nvSpPr>
        <p:spPr>
          <a:xfrm>
            <a:off x="739477" y="4518157"/>
            <a:ext cx="3961662" cy="323165"/>
          </a:xfrm>
          <a:prstGeom prst="rect">
            <a:avLst/>
          </a:prstGeom>
          <a:noFill/>
        </p:spPr>
        <p:txBody>
          <a:bodyPr wrap="none" rtlCol="0">
            <a:spAutoFit/>
          </a:bodyPr>
          <a:lstStyle/>
          <a:p>
            <a:r>
              <a:rPr lang="es-ES" sz="15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 Chandra, telescopio de rayos X (1999)</a:t>
            </a:r>
          </a:p>
        </p:txBody>
      </p:sp>
      <p:sp>
        <p:nvSpPr>
          <p:cNvPr id="16" name="CuadroTexto 15">
            <a:extLst>
              <a:ext uri="{FF2B5EF4-FFF2-40B4-BE49-F238E27FC236}">
                <a16:creationId xmlns:a16="http://schemas.microsoft.com/office/drawing/2014/main" id="{CB7763EE-A7AB-529C-33B1-C25196E380F9}"/>
              </a:ext>
            </a:extLst>
          </p:cNvPr>
          <p:cNvSpPr txBox="1"/>
          <p:nvPr/>
        </p:nvSpPr>
        <p:spPr>
          <a:xfrm>
            <a:off x="739477" y="4812939"/>
            <a:ext cx="5216055" cy="507831"/>
          </a:xfrm>
          <a:prstGeom prst="rect">
            <a:avLst/>
          </a:prstGeom>
          <a:noFill/>
        </p:spPr>
        <p:txBody>
          <a:bodyPr wrap="square" rtlCol="0">
            <a:spAutoFit/>
          </a:bodyPr>
          <a:lstStyle/>
          <a:p>
            <a:pPr algn="just"/>
            <a:r>
              <a:rPr lang="es-ES" sz="900" b="0" i="0" dirty="0">
                <a:solidFill>
                  <a:schemeClr val="bg1"/>
                </a:solidFill>
                <a:effectLst/>
                <a:latin typeface="mosk normal 400"/>
              </a:rPr>
              <a:t>Este telescopio estudia los rayos X que los ojos no pueden ver y obtiene imágenes gracias a las fluctuaciones de energía. Es más sensible que el Hubble, porque se encuentra 200 veces más arriba. Fue la carga más pesada que el </a:t>
            </a:r>
            <a:r>
              <a:rPr lang="es-ES" sz="900" b="1" i="0" dirty="0">
                <a:solidFill>
                  <a:schemeClr val="bg1"/>
                </a:solidFill>
                <a:effectLst/>
                <a:latin typeface="mosk bold 700"/>
              </a:rPr>
              <a:t>transbordador</a:t>
            </a:r>
            <a:r>
              <a:rPr lang="es-ES" sz="900" b="0" i="0" dirty="0">
                <a:solidFill>
                  <a:schemeClr val="bg1"/>
                </a:solidFill>
                <a:effectLst/>
                <a:latin typeface="mosk normal 400"/>
              </a:rPr>
              <a:t> </a:t>
            </a:r>
            <a:r>
              <a:rPr lang="es-ES" sz="900" b="1" i="1" dirty="0">
                <a:solidFill>
                  <a:schemeClr val="bg1"/>
                </a:solidFill>
                <a:effectLst/>
                <a:latin typeface="inherit"/>
              </a:rPr>
              <a:t>Columbia</a:t>
            </a:r>
            <a:r>
              <a:rPr lang="es-ES" sz="900" b="0" i="0" dirty="0">
                <a:solidFill>
                  <a:schemeClr val="bg1"/>
                </a:solidFill>
                <a:effectLst/>
                <a:latin typeface="mosk normal 400"/>
              </a:rPr>
              <a:t> puso en órbita.</a:t>
            </a:r>
            <a:endParaRPr lang="es-PE" sz="900" dirty="0">
              <a:solidFill>
                <a:schemeClr val="bg1"/>
              </a:solidFill>
            </a:endParaRPr>
          </a:p>
        </p:txBody>
      </p:sp>
      <p:pic>
        <p:nvPicPr>
          <p:cNvPr id="3078" name="Picture 6">
            <a:extLst>
              <a:ext uri="{FF2B5EF4-FFF2-40B4-BE49-F238E27FC236}">
                <a16:creationId xmlns:a16="http://schemas.microsoft.com/office/drawing/2014/main" id="{08515848-2D88-026D-0EF7-51335FC5E8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2307" y="4484229"/>
            <a:ext cx="2704671" cy="152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400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CF9A7A1-3971-2BBA-8702-3279C1632902}"/>
              </a:ext>
            </a:extLst>
          </p:cNvPr>
          <p:cNvPicPr>
            <a:picLocks noChangeAspect="1"/>
          </p:cNvPicPr>
          <p:nvPr/>
        </p:nvPicPr>
        <p:blipFill>
          <a:blip r:embed="rId3"/>
          <a:stretch>
            <a:fillRect/>
          </a:stretch>
        </p:blipFill>
        <p:spPr>
          <a:xfrm>
            <a:off x="0" y="0"/>
            <a:ext cx="12192000" cy="1846555"/>
          </a:xfrm>
          <a:prstGeom prst="rect">
            <a:avLst/>
          </a:prstGeom>
        </p:spPr>
      </p:pic>
      <p:pic>
        <p:nvPicPr>
          <p:cNvPr id="7" name="Imagen 6">
            <a:extLst>
              <a:ext uri="{FF2B5EF4-FFF2-40B4-BE49-F238E27FC236}">
                <a16:creationId xmlns:a16="http://schemas.microsoft.com/office/drawing/2014/main" id="{284A2476-646F-6897-A45E-1C7D3611BF51}"/>
              </a:ext>
            </a:extLst>
          </p:cNvPr>
          <p:cNvPicPr>
            <a:picLocks noChangeAspect="1"/>
          </p:cNvPicPr>
          <p:nvPr/>
        </p:nvPicPr>
        <p:blipFill>
          <a:blip r:embed="rId4"/>
          <a:stretch>
            <a:fillRect/>
          </a:stretch>
        </p:blipFill>
        <p:spPr>
          <a:xfrm>
            <a:off x="0" y="1802166"/>
            <a:ext cx="12192000" cy="5011444"/>
          </a:xfrm>
          <a:prstGeom prst="rect">
            <a:avLst/>
          </a:prstGeom>
        </p:spPr>
      </p:pic>
      <p:pic>
        <p:nvPicPr>
          <p:cNvPr id="8" name="Picture 4" descr="Total Black, la elegancia del color negro. - Bang Branding">
            <a:extLst>
              <a:ext uri="{FF2B5EF4-FFF2-40B4-BE49-F238E27FC236}">
                <a16:creationId xmlns:a16="http://schemas.microsoft.com/office/drawing/2014/main" id="{D28774EA-3A4F-63DE-76E0-D9193C60D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34" y="8878"/>
            <a:ext cx="12125970" cy="2840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otal Black, la elegancia del color negro. - Bang Branding">
            <a:extLst>
              <a:ext uri="{FF2B5EF4-FFF2-40B4-BE49-F238E27FC236}">
                <a16:creationId xmlns:a16="http://schemas.microsoft.com/office/drawing/2014/main" id="{B653DFE4-955D-73A0-E2DF-A95FBE6A3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72" y="1614115"/>
            <a:ext cx="12140051" cy="21468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C02F9E7-C092-29EE-A746-CEB58EDD47A5}"/>
              </a:ext>
            </a:extLst>
          </p:cNvPr>
          <p:cNvPicPr>
            <a:picLocks noChangeAspect="1"/>
          </p:cNvPicPr>
          <p:nvPr/>
        </p:nvPicPr>
        <p:blipFill rotWithShape="1">
          <a:blip r:embed="rId6"/>
          <a:srcRect b="17565"/>
          <a:stretch/>
        </p:blipFill>
        <p:spPr>
          <a:xfrm>
            <a:off x="22124" y="233651"/>
            <a:ext cx="12130480" cy="1380463"/>
          </a:xfrm>
          <a:prstGeom prst="rect">
            <a:avLst/>
          </a:prstGeom>
        </p:spPr>
      </p:pic>
      <p:sp>
        <p:nvSpPr>
          <p:cNvPr id="3" name="CuadroTexto 2">
            <a:extLst>
              <a:ext uri="{FF2B5EF4-FFF2-40B4-BE49-F238E27FC236}">
                <a16:creationId xmlns:a16="http://schemas.microsoft.com/office/drawing/2014/main" id="{9782F1FF-7FC0-5BFC-B077-D1A7555260A9}"/>
              </a:ext>
            </a:extLst>
          </p:cNvPr>
          <p:cNvSpPr txBox="1"/>
          <p:nvPr/>
        </p:nvSpPr>
        <p:spPr>
          <a:xfrm>
            <a:off x="6096000" y="244056"/>
            <a:ext cx="5528437" cy="323165"/>
          </a:xfrm>
          <a:prstGeom prst="rect">
            <a:avLst/>
          </a:prstGeom>
          <a:noFill/>
        </p:spPr>
        <p:txBody>
          <a:bodyPr wrap="none" rtlCol="0">
            <a:spAutoFit/>
          </a:bodyPr>
          <a:lstStyle/>
          <a:p>
            <a:r>
              <a:rPr lang="es-ES" sz="15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10) Vivir en la Estación Espacial Internacional (Presente)</a:t>
            </a:r>
          </a:p>
        </p:txBody>
      </p:sp>
      <p:sp>
        <p:nvSpPr>
          <p:cNvPr id="6" name="CuadroTexto 5">
            <a:extLst>
              <a:ext uri="{FF2B5EF4-FFF2-40B4-BE49-F238E27FC236}">
                <a16:creationId xmlns:a16="http://schemas.microsoft.com/office/drawing/2014/main" id="{A0D615C0-3E60-AA97-CBF0-E41DF5918AA2}"/>
              </a:ext>
            </a:extLst>
          </p:cNvPr>
          <p:cNvSpPr txBox="1"/>
          <p:nvPr/>
        </p:nvSpPr>
        <p:spPr>
          <a:xfrm>
            <a:off x="6096000" y="510078"/>
            <a:ext cx="5449294" cy="507831"/>
          </a:xfrm>
          <a:prstGeom prst="rect">
            <a:avLst/>
          </a:prstGeom>
          <a:noFill/>
        </p:spPr>
        <p:txBody>
          <a:bodyPr wrap="square">
            <a:spAutoFit/>
          </a:bodyPr>
          <a:lstStyle/>
          <a:p>
            <a:pPr algn="just"/>
            <a:r>
              <a:rPr lang="es-ES" sz="900" b="0" i="0" dirty="0">
                <a:solidFill>
                  <a:schemeClr val="bg1"/>
                </a:solidFill>
                <a:effectLst/>
                <a:latin typeface="mosk normal 400"/>
              </a:rPr>
              <a:t>La NASA y otras agencias estudian qué se requiere para que el hombre resista la exploración espacial por periodos prolongados en la </a:t>
            </a:r>
            <a:r>
              <a:rPr lang="es-ES" sz="900" b="1" i="0" dirty="0">
                <a:solidFill>
                  <a:schemeClr val="bg1"/>
                </a:solidFill>
                <a:effectLst/>
                <a:latin typeface="mosk bold 700"/>
              </a:rPr>
              <a:t>Estación Espacial Internacional</a:t>
            </a:r>
            <a:r>
              <a:rPr lang="es-ES" sz="900" b="0" i="0" dirty="0">
                <a:solidFill>
                  <a:schemeClr val="bg1"/>
                </a:solidFill>
                <a:effectLst/>
                <a:latin typeface="mosk normal 400"/>
              </a:rPr>
              <a:t> . En una vuelta de tuerca a la carrera espacial, los rusos Sergei Krikalev y Yuri Gidzenko y el estadounidense William Shepherd fueron los primeros tripulantes.</a:t>
            </a:r>
            <a:endParaRPr lang="es-PE" sz="900" dirty="0">
              <a:solidFill>
                <a:schemeClr val="bg1"/>
              </a:solidFill>
            </a:endParaRPr>
          </a:p>
        </p:txBody>
      </p:sp>
      <p:pic>
        <p:nvPicPr>
          <p:cNvPr id="4098" name="Picture 2" descr="Pese a la demanda, la NASA paga millonario contrato a Blue Origin por  construcción de nueva estación espacial">
            <a:extLst>
              <a:ext uri="{FF2B5EF4-FFF2-40B4-BE49-F238E27FC236}">
                <a16:creationId xmlns:a16="http://schemas.microsoft.com/office/drawing/2014/main" id="{816F7EA5-27C5-F430-B9A1-21CC944E62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2473" y="233652"/>
            <a:ext cx="2976530" cy="138046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or qué se celebra el 12 de abril el Día Internacional de los Vuelos  Espaciales Tripulados - Revista Ganar-Ganar">
            <a:extLst>
              <a:ext uri="{FF2B5EF4-FFF2-40B4-BE49-F238E27FC236}">
                <a16:creationId xmlns:a16="http://schemas.microsoft.com/office/drawing/2014/main" id="{4FA962B8-CB8D-F2FB-0B8C-0E325496B40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352" b="4967"/>
          <a:stretch/>
        </p:blipFill>
        <p:spPr bwMode="auto">
          <a:xfrm>
            <a:off x="14172" y="1828798"/>
            <a:ext cx="12138432" cy="628153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DEE3645-0007-7B80-EDA9-A50C8970B270}"/>
              </a:ext>
            </a:extLst>
          </p:cNvPr>
          <p:cNvSpPr txBox="1"/>
          <p:nvPr/>
        </p:nvSpPr>
        <p:spPr>
          <a:xfrm>
            <a:off x="650660" y="2379729"/>
            <a:ext cx="5397631" cy="1015663"/>
          </a:xfrm>
          <a:prstGeom prst="rect">
            <a:avLst/>
          </a:prstGeom>
          <a:noFill/>
        </p:spPr>
        <p:txBody>
          <a:bodyPr wrap="none" rtlCol="0">
            <a:spAutoFit/>
          </a:bodyPr>
          <a:lstStyle/>
          <a:p>
            <a:r>
              <a:rPr lang="es-PE" sz="6000" dirty="0">
                <a:solidFill>
                  <a:schemeClr val="bg1"/>
                </a:solidFill>
              </a:rPr>
              <a:t>Viajes espaciales</a:t>
            </a:r>
          </a:p>
        </p:txBody>
      </p:sp>
      <p:sp>
        <p:nvSpPr>
          <p:cNvPr id="12" name="CuadroTexto 11">
            <a:extLst>
              <a:ext uri="{FF2B5EF4-FFF2-40B4-BE49-F238E27FC236}">
                <a16:creationId xmlns:a16="http://schemas.microsoft.com/office/drawing/2014/main" id="{2314F1FA-3F2B-5643-F0DD-C1357DC6F94F}"/>
              </a:ext>
            </a:extLst>
          </p:cNvPr>
          <p:cNvSpPr txBox="1"/>
          <p:nvPr/>
        </p:nvSpPr>
        <p:spPr>
          <a:xfrm>
            <a:off x="809316" y="3270159"/>
            <a:ext cx="3842198" cy="1615827"/>
          </a:xfrm>
          <a:prstGeom prst="rect">
            <a:avLst/>
          </a:prstGeom>
          <a:noFill/>
        </p:spPr>
        <p:txBody>
          <a:bodyPr wrap="square" rtlCol="0">
            <a:spAutoFit/>
          </a:bodyPr>
          <a:lstStyle/>
          <a:p>
            <a:pPr algn="just"/>
            <a:r>
              <a:rPr lang="es-ES" sz="900" b="0"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El 20 de julio de 1969 Neil Armstrong dejó al Módulo Lunar </a:t>
            </a:r>
            <a:r>
              <a:rPr lang="es-ES" sz="900" b="0" i="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Eagle</a:t>
            </a:r>
            <a:r>
              <a:rPr lang="es-ES" sz="900" b="0"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y se transformó en el primer ser humano en poner un pie sobre la Luna. </a:t>
            </a:r>
            <a:r>
              <a:rPr lang="es-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Fue seguido inmediatamente por su compañero astronauta Edwin "Buzz" Aldrin</a:t>
            </a:r>
            <a:r>
              <a:rPr lang="es-ES" sz="900" b="0"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Esto fue el resultado de un esfuerzo muy intenso de los Estados Unidos el cual estuvo inspirado en los logros en el espacio de la Unión Soviética. En 1957, la Unión Soviética lanzó el </a:t>
            </a:r>
            <a:r>
              <a:rPr lang="es-ES" sz="900" b="0" i="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Sputnik I</a:t>
            </a:r>
            <a:r>
              <a:rPr lang="es-ES" sz="900" b="0"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el primer </a:t>
            </a:r>
            <a:r>
              <a:rPr lang="es-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satélite</a:t>
            </a:r>
            <a:r>
              <a:rPr lang="es-ES" sz="900" b="0"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artificial del mundo. Más tarde también en 1957, </a:t>
            </a:r>
            <a:r>
              <a:rPr lang="es-ES" sz="900" b="0" i="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Sputnik II</a:t>
            </a:r>
            <a:r>
              <a:rPr lang="es-ES" sz="900" b="0"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fue lanzado llevando a bordo a </a:t>
            </a:r>
            <a:r>
              <a:rPr lang="es-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Laika</a:t>
            </a:r>
            <a:r>
              <a:rPr lang="es-ES" sz="900" b="0"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una perra la cual se convirtió en la primera criatura terrestre en </a:t>
            </a:r>
            <a:r>
              <a:rPr lang="es-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orbitar</a:t>
            </a:r>
            <a:r>
              <a:rPr lang="es-ES" sz="900" dirty="0">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es-ES" sz="900" b="0"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la Tierra. En 1961, el primer piloto que dirigió una nave espacial,</a:t>
            </a:r>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s-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Yuri Gagarin</a:t>
            </a:r>
            <a:r>
              <a:rPr lang="es-ES" sz="900" b="0"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fue lanzado desde la Unión Soviética abordo de la </a:t>
            </a:r>
            <a:r>
              <a:rPr lang="es-ES" sz="900" b="0" i="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Vostok I</a:t>
            </a:r>
            <a:r>
              <a:rPr lang="es-ES" sz="900" b="0"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a:t>
            </a:r>
            <a:endParaRPr lang="es-PE" sz="9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CuadroTexto 12">
            <a:extLst>
              <a:ext uri="{FF2B5EF4-FFF2-40B4-BE49-F238E27FC236}">
                <a16:creationId xmlns:a16="http://schemas.microsoft.com/office/drawing/2014/main" id="{77F0FFA7-C153-D7EC-6ADB-B7668542BC89}"/>
              </a:ext>
            </a:extLst>
          </p:cNvPr>
          <p:cNvSpPr txBox="1"/>
          <p:nvPr/>
        </p:nvSpPr>
        <p:spPr>
          <a:xfrm>
            <a:off x="793774" y="4828398"/>
            <a:ext cx="2036135" cy="369332"/>
          </a:xfrm>
          <a:prstGeom prst="rect">
            <a:avLst/>
          </a:prstGeom>
          <a:noFill/>
        </p:spPr>
        <p:txBody>
          <a:bodyPr wrap="none" rtlCol="0">
            <a:spAutoFit/>
          </a:bodyPr>
          <a:lstStyle/>
          <a:p>
            <a:r>
              <a:rPr lang="es-PE" dirty="0">
                <a:solidFill>
                  <a:schemeClr val="bg1"/>
                </a:solidFill>
              </a:rPr>
              <a:t>Misiones espaciales</a:t>
            </a:r>
          </a:p>
        </p:txBody>
      </p:sp>
      <p:sp>
        <p:nvSpPr>
          <p:cNvPr id="14" name="CuadroTexto 13">
            <a:extLst>
              <a:ext uri="{FF2B5EF4-FFF2-40B4-BE49-F238E27FC236}">
                <a16:creationId xmlns:a16="http://schemas.microsoft.com/office/drawing/2014/main" id="{9E39A20C-F040-7B91-7286-2929DC03508D}"/>
              </a:ext>
            </a:extLst>
          </p:cNvPr>
          <p:cNvSpPr txBox="1"/>
          <p:nvPr/>
        </p:nvSpPr>
        <p:spPr>
          <a:xfrm>
            <a:off x="2872232" y="4825086"/>
            <a:ext cx="1749197" cy="369332"/>
          </a:xfrm>
          <a:prstGeom prst="rect">
            <a:avLst/>
          </a:prstGeom>
          <a:noFill/>
        </p:spPr>
        <p:txBody>
          <a:bodyPr wrap="none" rtlCol="0">
            <a:spAutoFit/>
          </a:bodyPr>
          <a:lstStyle/>
          <a:p>
            <a:r>
              <a:rPr lang="es-PE" dirty="0">
                <a:solidFill>
                  <a:schemeClr val="bg1"/>
                </a:solidFill>
              </a:rPr>
              <a:t>Viajes espaciales</a:t>
            </a:r>
          </a:p>
        </p:txBody>
      </p:sp>
    </p:spTree>
    <p:extLst>
      <p:ext uri="{BB962C8B-B14F-4D97-AF65-F5344CB8AC3E}">
        <p14:creationId xmlns:p14="http://schemas.microsoft.com/office/powerpoint/2010/main" val="2921290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770C959-E74E-4AF9-3E33-47B71663ABBC}"/>
              </a:ext>
            </a:extLst>
          </p:cNvPr>
          <p:cNvPicPr>
            <a:picLocks noChangeAspect="1"/>
          </p:cNvPicPr>
          <p:nvPr/>
        </p:nvPicPr>
        <p:blipFill>
          <a:blip r:embed="rId2"/>
          <a:stretch>
            <a:fillRect/>
          </a:stretch>
        </p:blipFill>
        <p:spPr>
          <a:xfrm>
            <a:off x="368170" y="0"/>
            <a:ext cx="11455659" cy="6858000"/>
          </a:xfrm>
          <a:prstGeom prst="rect">
            <a:avLst/>
          </a:prstGeom>
        </p:spPr>
      </p:pic>
      <p:pic>
        <p:nvPicPr>
          <p:cNvPr id="2" name="Picture 4" descr="Total Black, la elegancia del color negro. - Bang Branding">
            <a:extLst>
              <a:ext uri="{FF2B5EF4-FFF2-40B4-BE49-F238E27FC236}">
                <a16:creationId xmlns:a16="http://schemas.microsoft.com/office/drawing/2014/main" id="{F7858359-4B01-D004-556F-F3324EABC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22" y="15902"/>
            <a:ext cx="11400003" cy="3751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otal Black, la elegancia del color negro. - Bang Branding">
            <a:extLst>
              <a:ext uri="{FF2B5EF4-FFF2-40B4-BE49-F238E27FC236}">
                <a16:creationId xmlns:a16="http://schemas.microsoft.com/office/drawing/2014/main" id="{5DD612C7-C941-3B36-9BE5-C535E8D00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21" y="3381294"/>
            <a:ext cx="11400003" cy="375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otal Black, la elegancia del color negro. - Bang Branding">
            <a:extLst>
              <a:ext uri="{FF2B5EF4-FFF2-40B4-BE49-F238E27FC236}">
                <a16:creationId xmlns:a16="http://schemas.microsoft.com/office/drawing/2014/main" id="{F0EAE994-623F-F5A0-216C-7ED93F706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22" y="6458975"/>
            <a:ext cx="11400003" cy="37517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AEC8A8CD-6BF9-8318-6FDB-E0E82ADE8D27}"/>
              </a:ext>
            </a:extLst>
          </p:cNvPr>
          <p:cNvPicPr>
            <a:picLocks noChangeAspect="1"/>
          </p:cNvPicPr>
          <p:nvPr/>
        </p:nvPicPr>
        <p:blipFill rotWithShape="1">
          <a:blip r:embed="rId4"/>
          <a:srcRect b="17565"/>
          <a:stretch/>
        </p:blipFill>
        <p:spPr>
          <a:xfrm>
            <a:off x="392021" y="391074"/>
            <a:ext cx="11400003" cy="2990219"/>
          </a:xfrm>
          <a:prstGeom prst="rect">
            <a:avLst/>
          </a:prstGeom>
        </p:spPr>
      </p:pic>
      <p:sp>
        <p:nvSpPr>
          <p:cNvPr id="8" name="CuadroTexto 7">
            <a:extLst>
              <a:ext uri="{FF2B5EF4-FFF2-40B4-BE49-F238E27FC236}">
                <a16:creationId xmlns:a16="http://schemas.microsoft.com/office/drawing/2014/main" id="{85362923-156F-3D91-43F1-9075AA66EAC0}"/>
              </a:ext>
            </a:extLst>
          </p:cNvPr>
          <p:cNvSpPr txBox="1"/>
          <p:nvPr/>
        </p:nvSpPr>
        <p:spPr>
          <a:xfrm>
            <a:off x="6114552" y="517202"/>
            <a:ext cx="4144468" cy="323165"/>
          </a:xfrm>
          <a:prstGeom prst="rect">
            <a:avLst/>
          </a:prstGeom>
          <a:noFill/>
        </p:spPr>
        <p:txBody>
          <a:bodyPr wrap="none" rtlCol="0">
            <a:spAutoFit/>
          </a:bodyPr>
          <a:lstStyle/>
          <a:p>
            <a:r>
              <a:rPr lang="es-PE" sz="1500" b="1" i="0"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Valentina Tereshkova entra en la </a:t>
            </a:r>
            <a:r>
              <a:rPr lang="es-PE" sz="1500" b="1" i="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Vostok 6</a:t>
            </a:r>
            <a:endParaRPr lang="es-PE" sz="15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Texto 8">
            <a:extLst>
              <a:ext uri="{FF2B5EF4-FFF2-40B4-BE49-F238E27FC236}">
                <a16:creationId xmlns:a16="http://schemas.microsoft.com/office/drawing/2014/main" id="{F38DC744-279E-F869-F55B-8EA93948CCF7}"/>
              </a:ext>
            </a:extLst>
          </p:cNvPr>
          <p:cNvSpPr txBox="1"/>
          <p:nvPr/>
        </p:nvSpPr>
        <p:spPr>
          <a:xfrm>
            <a:off x="6154308" y="829710"/>
            <a:ext cx="4033914" cy="1200329"/>
          </a:xfrm>
          <a:prstGeom prst="rect">
            <a:avLst/>
          </a:prstGeom>
          <a:noFill/>
        </p:spPr>
        <p:txBody>
          <a:bodyPr wrap="square" rtlCol="0">
            <a:spAutoFit/>
          </a:bodyPr>
          <a:lstStyle/>
          <a:p>
            <a:r>
              <a:rPr lang="es-ES" sz="900" b="0" i="0" dirty="0">
                <a:solidFill>
                  <a:srgbClr val="FFFFFF"/>
                </a:solidFill>
                <a:effectLst/>
                <a:latin typeface="Times New Roman" panose="02020603050405020304" pitchFamily="18" charset="0"/>
              </a:rPr>
              <a:t>El 3 de junio del mismo año, Edward </a:t>
            </a:r>
            <a:r>
              <a:rPr lang="es-ES" sz="900" dirty="0">
                <a:solidFill>
                  <a:srgbClr val="FFFFFF"/>
                </a:solidFill>
                <a:latin typeface="Times New Roman" panose="02020603050405020304" pitchFamily="18" charset="0"/>
              </a:rPr>
              <a:t>En junio de 1963, la misión soviética tuvo dos récord en sus misiones. Uno fue el de Valery Bykovsky quien estableció un récord de resistencia cuando logró completar una misión de cinco días, el otro fue el de </a:t>
            </a:r>
            <a:r>
              <a:rPr lang="es-ES" sz="900" dirty="0">
                <a:solidFill>
                  <a:schemeClr val="bg1"/>
                </a:solidFill>
                <a:latin typeface="Times New Roman" panose="02020603050405020304" pitchFamily="18" charset="0"/>
              </a:rPr>
              <a:t>Valentina</a:t>
            </a:r>
            <a:r>
              <a:rPr lang="es-ES" sz="900" dirty="0">
                <a:solidFill>
                  <a:srgbClr val="0563C1"/>
                </a:solidFill>
                <a:latin typeface="Times New Roman" panose="02020603050405020304" pitchFamily="18" charset="0"/>
              </a:rPr>
              <a:t> </a:t>
            </a:r>
            <a:r>
              <a:rPr lang="es-ES" sz="900" dirty="0">
                <a:solidFill>
                  <a:schemeClr val="bg1"/>
                </a:solidFill>
                <a:latin typeface="Times New Roman" panose="02020603050405020304" pitchFamily="18" charset="0"/>
              </a:rPr>
              <a:t>Tereshkova </a:t>
            </a:r>
            <a:r>
              <a:rPr lang="es-ES" sz="900" dirty="0">
                <a:solidFill>
                  <a:srgbClr val="FFFFFF"/>
                </a:solidFill>
                <a:latin typeface="Times New Roman" panose="02020603050405020304" pitchFamily="18" charset="0"/>
              </a:rPr>
              <a:t>quien piloteando la </a:t>
            </a:r>
            <a:r>
              <a:rPr lang="es-ES" sz="900" i="1" dirty="0">
                <a:solidFill>
                  <a:srgbClr val="FFFFFF"/>
                </a:solidFill>
                <a:latin typeface="Times New Roman" panose="02020603050405020304" pitchFamily="18" charset="0"/>
              </a:rPr>
              <a:t>Vostok 6</a:t>
            </a:r>
            <a:r>
              <a:rPr lang="es-ES" sz="900" dirty="0">
                <a:solidFill>
                  <a:srgbClr val="FFFFFF"/>
                </a:solidFill>
                <a:latin typeface="Times New Roman" panose="02020603050405020304" pitchFamily="18" charset="0"/>
              </a:rPr>
              <a:t> se transformó en la primera mujer en el espacio. En marzo de 1965, </a:t>
            </a:r>
            <a:r>
              <a:rPr lang="es-ES" sz="900" dirty="0">
                <a:solidFill>
                  <a:schemeClr val="bg1"/>
                </a:solidFill>
                <a:latin typeface="Times New Roman" panose="02020603050405020304" pitchFamily="18" charset="0"/>
              </a:rPr>
              <a:t>Alexei Leonov de la Unión Soviética dejó su nave espacial, la </a:t>
            </a:r>
            <a:r>
              <a:rPr lang="es-ES" sz="900" i="1" dirty="0">
                <a:solidFill>
                  <a:schemeClr val="bg1"/>
                </a:solidFill>
                <a:latin typeface="Times New Roman" panose="02020603050405020304" pitchFamily="18" charset="0"/>
              </a:rPr>
              <a:t>Voskhod 2</a:t>
            </a:r>
            <a:r>
              <a:rPr lang="es-ES" sz="900" dirty="0">
                <a:solidFill>
                  <a:schemeClr val="bg1"/>
                </a:solidFill>
                <a:latin typeface="Times New Roman" panose="02020603050405020304" pitchFamily="18" charset="0"/>
              </a:rPr>
              <a:t>, para transformarse en la primera persona en caminar en el espacio </a:t>
            </a:r>
            <a:r>
              <a:rPr lang="es-ES" sz="900" b="0" i="0" dirty="0">
                <a:solidFill>
                  <a:srgbClr val="FFFFFF"/>
                </a:solidFill>
                <a:effectLst/>
                <a:latin typeface="Times New Roman" panose="02020603050405020304" pitchFamily="18" charset="0"/>
              </a:rPr>
              <a:t>White II se transformó en el primer americano que hizo una caminata espacial.</a:t>
            </a:r>
            <a:endParaRPr lang="es-PE" sz="900" dirty="0"/>
          </a:p>
        </p:txBody>
      </p:sp>
      <p:pic>
        <p:nvPicPr>
          <p:cNvPr id="5122" name="Picture 2" descr="Valentina Tereshkova, la primera mujer en el espacio - 06.03.2017, Sputnik  Mundo">
            <a:extLst>
              <a:ext uri="{FF2B5EF4-FFF2-40B4-BE49-F238E27FC236}">
                <a16:creationId xmlns:a16="http://schemas.microsoft.com/office/drawing/2014/main" id="{18FC8A41-8142-A249-8226-9FE90AC82E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081"/>
          <a:stretch/>
        </p:blipFill>
        <p:spPr bwMode="auto">
          <a:xfrm>
            <a:off x="1066675" y="564334"/>
            <a:ext cx="4576228" cy="253579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DB4A84B0-FA6A-907E-1974-5AB09C169D8D}"/>
              </a:ext>
            </a:extLst>
          </p:cNvPr>
          <p:cNvPicPr>
            <a:picLocks noChangeAspect="1"/>
          </p:cNvPicPr>
          <p:nvPr/>
        </p:nvPicPr>
        <p:blipFill rotWithShape="1">
          <a:blip r:embed="rId4"/>
          <a:srcRect b="17565"/>
          <a:stretch/>
        </p:blipFill>
        <p:spPr>
          <a:xfrm>
            <a:off x="391740" y="3749918"/>
            <a:ext cx="11400003" cy="2709057"/>
          </a:xfrm>
          <a:prstGeom prst="rect">
            <a:avLst/>
          </a:prstGeom>
        </p:spPr>
      </p:pic>
      <p:sp>
        <p:nvSpPr>
          <p:cNvPr id="12" name="CuadroTexto 11">
            <a:extLst>
              <a:ext uri="{FF2B5EF4-FFF2-40B4-BE49-F238E27FC236}">
                <a16:creationId xmlns:a16="http://schemas.microsoft.com/office/drawing/2014/main" id="{C27B21FE-8BDE-EC05-998A-CC3CC4FEF2AE}"/>
              </a:ext>
            </a:extLst>
          </p:cNvPr>
          <p:cNvSpPr txBox="1"/>
          <p:nvPr/>
        </p:nvSpPr>
        <p:spPr>
          <a:xfrm>
            <a:off x="883723" y="4432722"/>
            <a:ext cx="4264501" cy="1200329"/>
          </a:xfrm>
          <a:prstGeom prst="rect">
            <a:avLst/>
          </a:prstGeom>
          <a:noFill/>
        </p:spPr>
        <p:txBody>
          <a:bodyPr wrap="square" rtlCol="0">
            <a:spAutoFit/>
          </a:bodyPr>
          <a:lstStyle/>
          <a:p>
            <a:r>
              <a:rPr lang="es-ES" sz="900" b="0" i="0" dirty="0">
                <a:solidFill>
                  <a:srgbClr val="FFFFFF"/>
                </a:solidFill>
                <a:effectLst/>
                <a:latin typeface="Times New Roman" panose="02020603050405020304" pitchFamily="18" charset="0"/>
              </a:rPr>
              <a:t>Pero la tragedia sucedió al éxito, para ambos, tanto para la Unión Soviética como para los Estados Unidos. El 27 de enero de 1967, la carlinga del </a:t>
            </a:r>
            <a:r>
              <a:rPr lang="es-ES" sz="900" b="0" i="1" dirty="0">
                <a:solidFill>
                  <a:srgbClr val="FFFFFF"/>
                </a:solidFill>
                <a:effectLst/>
                <a:latin typeface="Times New Roman" panose="02020603050405020304" pitchFamily="18" charset="0"/>
              </a:rPr>
              <a:t>Apolo 1</a:t>
            </a:r>
            <a:r>
              <a:rPr lang="es-ES" sz="900" b="0" i="0" dirty="0">
                <a:solidFill>
                  <a:srgbClr val="FFFFFF"/>
                </a:solidFill>
                <a:effectLst/>
                <a:latin typeface="Times New Roman" panose="02020603050405020304" pitchFamily="18" charset="0"/>
              </a:rPr>
              <a:t> se incendió durante la práctica de conteo. Los astronautas americanos </a:t>
            </a:r>
            <a:r>
              <a:rPr lang="es-ES" sz="900" dirty="0">
                <a:solidFill>
                  <a:schemeClr val="bg1"/>
                </a:solidFill>
                <a:latin typeface="Times New Roman" panose="02020603050405020304" pitchFamily="18" charset="0"/>
              </a:rPr>
              <a:t>Edward White II, Virgil Grissom y Roger Chaffee</a:t>
            </a:r>
            <a:r>
              <a:rPr lang="es-ES" sz="900" b="0" i="0" dirty="0">
                <a:solidFill>
                  <a:schemeClr val="bg1"/>
                </a:solidFill>
                <a:effectLst/>
                <a:latin typeface="Times New Roman" panose="02020603050405020304" pitchFamily="18" charset="0"/>
              </a:rPr>
              <a:t> </a:t>
            </a:r>
            <a:r>
              <a:rPr lang="es-ES" sz="900" b="0" i="0" dirty="0">
                <a:solidFill>
                  <a:srgbClr val="FFFFFF"/>
                </a:solidFill>
                <a:effectLst/>
                <a:latin typeface="Times New Roman" panose="02020603050405020304" pitchFamily="18" charset="0"/>
              </a:rPr>
              <a:t>murieron en el incendio. El mismo año, el </a:t>
            </a:r>
            <a:r>
              <a:rPr lang="es-ES" sz="900" dirty="0">
                <a:solidFill>
                  <a:schemeClr val="bg1"/>
                </a:solidFill>
                <a:latin typeface="Times New Roman" panose="02020603050405020304" pitchFamily="18" charset="0"/>
              </a:rPr>
              <a:t>cosmonauta</a:t>
            </a:r>
            <a:r>
              <a:rPr lang="es-ES" sz="900" b="0" i="0" dirty="0">
                <a:solidFill>
                  <a:srgbClr val="FFFFFF"/>
                </a:solidFill>
                <a:effectLst/>
                <a:latin typeface="Times New Roman" panose="02020603050405020304" pitchFamily="18" charset="0"/>
              </a:rPr>
              <a:t> soviético </a:t>
            </a:r>
            <a:r>
              <a:rPr lang="es-ES" sz="900" dirty="0">
                <a:solidFill>
                  <a:schemeClr val="bg1"/>
                </a:solidFill>
                <a:latin typeface="Times New Roman" panose="02020603050405020304" pitchFamily="18" charset="0"/>
              </a:rPr>
              <a:t>Vladimir Komarov</a:t>
            </a:r>
            <a:r>
              <a:rPr lang="es-ES" sz="900" b="0" i="0" dirty="0">
                <a:solidFill>
                  <a:schemeClr val="bg1"/>
                </a:solidFill>
                <a:effectLst/>
                <a:latin typeface="Times New Roman" panose="02020603050405020304" pitchFamily="18" charset="0"/>
              </a:rPr>
              <a:t> </a:t>
            </a:r>
            <a:r>
              <a:rPr lang="es-ES" sz="900" b="0" i="0" dirty="0">
                <a:solidFill>
                  <a:srgbClr val="FFFFFF"/>
                </a:solidFill>
                <a:effectLst/>
                <a:latin typeface="Times New Roman" panose="02020603050405020304" pitchFamily="18" charset="0"/>
              </a:rPr>
              <a:t>falleció cuando su nave, </a:t>
            </a:r>
            <a:r>
              <a:rPr lang="es-ES" sz="900" b="0" i="1" dirty="0">
                <a:solidFill>
                  <a:srgbClr val="FFFFFF"/>
                </a:solidFill>
                <a:effectLst/>
                <a:latin typeface="Times New Roman" panose="02020603050405020304" pitchFamily="18" charset="0"/>
              </a:rPr>
              <a:t>Soyuz 1</a:t>
            </a:r>
            <a:r>
              <a:rPr lang="es-ES" sz="900" b="0" i="0" dirty="0">
                <a:solidFill>
                  <a:srgbClr val="FFFFFF"/>
                </a:solidFill>
                <a:effectLst/>
                <a:latin typeface="Times New Roman" panose="02020603050405020304" pitchFamily="18" charset="0"/>
              </a:rPr>
              <a:t>, se estrelló durante la reentrada. Los cosmonautas de la </a:t>
            </a:r>
            <a:r>
              <a:rPr lang="es-ES" sz="900" i="1" dirty="0">
                <a:solidFill>
                  <a:schemeClr val="bg1"/>
                </a:solidFill>
                <a:latin typeface="Times New Roman" panose="02020603050405020304" pitchFamily="18" charset="0"/>
              </a:rPr>
              <a:t>Soyuz 11</a:t>
            </a:r>
            <a:r>
              <a:rPr lang="es-ES" sz="900" dirty="0">
                <a:solidFill>
                  <a:schemeClr val="bg1"/>
                </a:solidFill>
                <a:latin typeface="Times New Roman" panose="02020603050405020304" pitchFamily="18" charset="0"/>
              </a:rPr>
              <a:t> Georgi Dobrovolsky, Vladislav Volkov y Viktor Patsayev</a:t>
            </a:r>
            <a:r>
              <a:rPr lang="es-ES" sz="900" b="0" i="0" dirty="0">
                <a:solidFill>
                  <a:schemeClr val="bg1"/>
                </a:solidFill>
                <a:effectLst/>
                <a:latin typeface="Times New Roman" panose="02020603050405020304" pitchFamily="18" charset="0"/>
              </a:rPr>
              <a:t> </a:t>
            </a:r>
            <a:r>
              <a:rPr lang="es-ES" sz="900" b="0" i="0" dirty="0">
                <a:solidFill>
                  <a:srgbClr val="FFFFFF"/>
                </a:solidFill>
                <a:effectLst/>
                <a:latin typeface="Times New Roman" panose="02020603050405020304" pitchFamily="18" charset="0"/>
              </a:rPr>
              <a:t>también fallecieron durante la reentrada en 1971. Retornaban a la Tierra luego de estar satisfactoriamente en la </a:t>
            </a:r>
            <a:r>
              <a:rPr lang="es-ES" sz="900" b="0" i="1" dirty="0">
                <a:solidFill>
                  <a:srgbClr val="FFFFFF"/>
                </a:solidFill>
                <a:effectLst/>
                <a:latin typeface="Times New Roman" panose="02020603050405020304" pitchFamily="18" charset="0"/>
              </a:rPr>
              <a:t>Salyut 1</a:t>
            </a:r>
            <a:r>
              <a:rPr lang="es-ES" sz="900" b="0" i="0" dirty="0">
                <a:solidFill>
                  <a:srgbClr val="FFFFFF"/>
                </a:solidFill>
                <a:effectLst/>
                <a:latin typeface="Times New Roman" panose="02020603050405020304" pitchFamily="18" charset="0"/>
              </a:rPr>
              <a:t>, la primera estación Espacial Soviética.</a:t>
            </a:r>
            <a:endParaRPr lang="es-PE" sz="900" dirty="0"/>
          </a:p>
        </p:txBody>
      </p:sp>
      <p:sp>
        <p:nvSpPr>
          <p:cNvPr id="13" name="CuadroTexto 12">
            <a:extLst>
              <a:ext uri="{FF2B5EF4-FFF2-40B4-BE49-F238E27FC236}">
                <a16:creationId xmlns:a16="http://schemas.microsoft.com/office/drawing/2014/main" id="{D887AAE7-2DDA-BC05-20C2-59F460C732B1}"/>
              </a:ext>
            </a:extLst>
          </p:cNvPr>
          <p:cNvSpPr txBox="1"/>
          <p:nvPr/>
        </p:nvSpPr>
        <p:spPr>
          <a:xfrm>
            <a:off x="867821" y="4097068"/>
            <a:ext cx="2297424" cy="323165"/>
          </a:xfrm>
          <a:prstGeom prst="rect">
            <a:avLst/>
          </a:prstGeom>
          <a:noFill/>
        </p:spPr>
        <p:txBody>
          <a:bodyPr wrap="none" rtlCol="0">
            <a:spAutoFit/>
          </a:bodyPr>
          <a:lstStyle/>
          <a:p>
            <a:r>
              <a:rPr lang="it-IT" sz="1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La cápsula del Apolo 1</a:t>
            </a:r>
            <a:endParaRPr lang="es-PE" sz="1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124" name="Picture 4" descr="Se cumplen 53 años de la tragedia del Apolo 1 de la NASA | La Verdad  Noticias">
            <a:extLst>
              <a:ext uri="{FF2B5EF4-FFF2-40B4-BE49-F238E27FC236}">
                <a16:creationId xmlns:a16="http://schemas.microsoft.com/office/drawing/2014/main" id="{E6C7CCFB-82E0-A906-8182-2B88181CED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0917" y="3943678"/>
            <a:ext cx="4471640" cy="251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3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2663539-650A-7140-8357-C09FB69342D1}"/>
              </a:ext>
            </a:extLst>
          </p:cNvPr>
          <p:cNvPicPr>
            <a:picLocks noChangeAspect="1"/>
          </p:cNvPicPr>
          <p:nvPr/>
        </p:nvPicPr>
        <p:blipFill>
          <a:blip r:embed="rId2"/>
          <a:stretch>
            <a:fillRect/>
          </a:stretch>
        </p:blipFill>
        <p:spPr>
          <a:xfrm>
            <a:off x="368170" y="0"/>
            <a:ext cx="11455659" cy="6858000"/>
          </a:xfrm>
          <a:prstGeom prst="rect">
            <a:avLst/>
          </a:prstGeom>
        </p:spPr>
      </p:pic>
      <p:pic>
        <p:nvPicPr>
          <p:cNvPr id="2" name="Picture 4" descr="Total Black, la elegancia del color negro. - Bang Branding">
            <a:extLst>
              <a:ext uri="{FF2B5EF4-FFF2-40B4-BE49-F238E27FC236}">
                <a16:creationId xmlns:a16="http://schemas.microsoft.com/office/drawing/2014/main" id="{908668BD-2E53-03CD-4169-ABABDF181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22" y="15902"/>
            <a:ext cx="11400003" cy="3751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otal Black, la elegancia del color negro. - Bang Branding">
            <a:extLst>
              <a:ext uri="{FF2B5EF4-FFF2-40B4-BE49-F238E27FC236}">
                <a16:creationId xmlns:a16="http://schemas.microsoft.com/office/drawing/2014/main" id="{E33BC97E-CCB9-E429-91C6-AF16AF486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22" y="3381294"/>
            <a:ext cx="11400003" cy="375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otal Black, la elegancia del color negro. - Bang Branding">
            <a:extLst>
              <a:ext uri="{FF2B5EF4-FFF2-40B4-BE49-F238E27FC236}">
                <a16:creationId xmlns:a16="http://schemas.microsoft.com/office/drawing/2014/main" id="{16D09044-7DC3-952B-D37C-5117FB429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21" y="6451024"/>
            <a:ext cx="11400003" cy="37517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DD378145-58C9-7C29-6C0C-B7F94AC31CA5}"/>
              </a:ext>
            </a:extLst>
          </p:cNvPr>
          <p:cNvPicPr>
            <a:picLocks noChangeAspect="1"/>
          </p:cNvPicPr>
          <p:nvPr/>
        </p:nvPicPr>
        <p:blipFill rotWithShape="1">
          <a:blip r:embed="rId4"/>
          <a:srcRect b="17565"/>
          <a:stretch/>
        </p:blipFill>
        <p:spPr>
          <a:xfrm>
            <a:off x="392021" y="391074"/>
            <a:ext cx="11400003" cy="2990219"/>
          </a:xfrm>
          <a:prstGeom prst="rect">
            <a:avLst/>
          </a:prstGeom>
        </p:spPr>
      </p:pic>
      <p:pic>
        <p:nvPicPr>
          <p:cNvPr id="7" name="Imagen 6">
            <a:extLst>
              <a:ext uri="{FF2B5EF4-FFF2-40B4-BE49-F238E27FC236}">
                <a16:creationId xmlns:a16="http://schemas.microsoft.com/office/drawing/2014/main" id="{D54AD706-6B65-66C1-2F0B-BBD516B68FEA}"/>
              </a:ext>
            </a:extLst>
          </p:cNvPr>
          <p:cNvPicPr>
            <a:picLocks noChangeAspect="1"/>
          </p:cNvPicPr>
          <p:nvPr/>
        </p:nvPicPr>
        <p:blipFill rotWithShape="1">
          <a:blip r:embed="rId4"/>
          <a:srcRect b="17565"/>
          <a:stretch/>
        </p:blipFill>
        <p:spPr>
          <a:xfrm>
            <a:off x="392446" y="3756465"/>
            <a:ext cx="11400003" cy="2694559"/>
          </a:xfrm>
          <a:prstGeom prst="rect">
            <a:avLst/>
          </a:prstGeom>
        </p:spPr>
      </p:pic>
      <p:sp>
        <p:nvSpPr>
          <p:cNvPr id="8" name="CuadroTexto 7">
            <a:extLst>
              <a:ext uri="{FF2B5EF4-FFF2-40B4-BE49-F238E27FC236}">
                <a16:creationId xmlns:a16="http://schemas.microsoft.com/office/drawing/2014/main" id="{415856D7-421B-964F-7FE0-6C7BAFC1CA8D}"/>
              </a:ext>
            </a:extLst>
          </p:cNvPr>
          <p:cNvSpPr txBox="1"/>
          <p:nvPr/>
        </p:nvSpPr>
        <p:spPr>
          <a:xfrm>
            <a:off x="6113849" y="525153"/>
            <a:ext cx="2339102" cy="323165"/>
          </a:xfrm>
          <a:prstGeom prst="rect">
            <a:avLst/>
          </a:prstGeom>
          <a:noFill/>
        </p:spPr>
        <p:txBody>
          <a:bodyPr wrap="none" rtlCol="0">
            <a:spAutoFit/>
          </a:bodyPr>
          <a:lstStyle/>
          <a:p>
            <a:r>
              <a:rPr lang="es-PE" sz="1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El Apolo orbita la Luna</a:t>
            </a:r>
          </a:p>
        </p:txBody>
      </p:sp>
      <p:sp>
        <p:nvSpPr>
          <p:cNvPr id="9" name="CuadroTexto 8">
            <a:extLst>
              <a:ext uri="{FF2B5EF4-FFF2-40B4-BE49-F238E27FC236}">
                <a16:creationId xmlns:a16="http://schemas.microsoft.com/office/drawing/2014/main" id="{C11D49E8-4450-BB91-1E07-5442E1288920}"/>
              </a:ext>
            </a:extLst>
          </p:cNvPr>
          <p:cNvSpPr txBox="1"/>
          <p:nvPr/>
        </p:nvSpPr>
        <p:spPr>
          <a:xfrm>
            <a:off x="6129750" y="831075"/>
            <a:ext cx="4739821" cy="784830"/>
          </a:xfrm>
          <a:prstGeom prst="rect">
            <a:avLst/>
          </a:prstGeom>
          <a:noFill/>
        </p:spPr>
        <p:txBody>
          <a:bodyPr wrap="square" rtlCol="0">
            <a:spAutoFit/>
          </a:bodyPr>
          <a:lstStyle/>
          <a:p>
            <a:r>
              <a:rPr lang="es-ES" sz="900" b="0" i="0" dirty="0">
                <a:solidFill>
                  <a:schemeClr val="bg1"/>
                </a:solidFill>
                <a:effectLst/>
                <a:latin typeface="Times New Roman" panose="02020603050405020304" pitchFamily="18" charset="0"/>
              </a:rPr>
              <a:t>Mientras tanto, </a:t>
            </a:r>
            <a:r>
              <a:rPr lang="es-ES" sz="900" dirty="0">
                <a:solidFill>
                  <a:schemeClr val="bg1"/>
                </a:solidFill>
                <a:latin typeface="Times New Roman" panose="02020603050405020304" pitchFamily="18" charset="0"/>
              </a:rPr>
              <a:t>sondas </a:t>
            </a:r>
            <a:r>
              <a:rPr lang="es-ES" sz="900" b="0" i="0" dirty="0">
                <a:solidFill>
                  <a:schemeClr val="bg1"/>
                </a:solidFill>
                <a:effectLst/>
                <a:latin typeface="Times New Roman" panose="02020603050405020304" pitchFamily="18" charset="0"/>
              </a:rPr>
              <a:t>no tripuladas tales como </a:t>
            </a:r>
            <a:r>
              <a:rPr lang="es-ES" sz="900" i="1" dirty="0">
                <a:solidFill>
                  <a:schemeClr val="bg1"/>
                </a:solidFill>
                <a:latin typeface="Times New Roman" panose="02020603050405020304" pitchFamily="18" charset="0"/>
              </a:rPr>
              <a:t>Orbiter</a:t>
            </a:r>
            <a:r>
              <a:rPr lang="es-ES" sz="900" b="0" i="0" dirty="0">
                <a:solidFill>
                  <a:schemeClr val="bg1"/>
                </a:solidFill>
                <a:effectLst/>
                <a:latin typeface="Times New Roman" panose="02020603050405020304" pitchFamily="18" charset="0"/>
              </a:rPr>
              <a:t>, </a:t>
            </a:r>
            <a:r>
              <a:rPr lang="es-ES" sz="900" i="1" dirty="0">
                <a:solidFill>
                  <a:schemeClr val="bg1"/>
                </a:solidFill>
                <a:latin typeface="Times New Roman" panose="02020603050405020304" pitchFamily="18" charset="0"/>
              </a:rPr>
              <a:t>Ranger</a:t>
            </a:r>
            <a:r>
              <a:rPr lang="es-ES" sz="900" b="0" i="0" dirty="0">
                <a:solidFill>
                  <a:schemeClr val="bg1"/>
                </a:solidFill>
                <a:effectLst/>
                <a:latin typeface="Times New Roman" panose="02020603050405020304" pitchFamily="18" charset="0"/>
              </a:rPr>
              <a:t> y </a:t>
            </a:r>
            <a:r>
              <a:rPr lang="es-ES" sz="900" i="1" dirty="0">
                <a:solidFill>
                  <a:schemeClr val="bg1"/>
                </a:solidFill>
                <a:latin typeface="Times New Roman" panose="02020603050405020304" pitchFamily="18" charset="0"/>
              </a:rPr>
              <a:t>Surveyor</a:t>
            </a:r>
            <a:r>
              <a:rPr lang="es-ES" sz="900" b="0" i="0" dirty="0">
                <a:solidFill>
                  <a:schemeClr val="bg1"/>
                </a:solidFill>
                <a:effectLst/>
                <a:latin typeface="Times New Roman" panose="02020603050405020304" pitchFamily="18" charset="0"/>
              </a:rPr>
              <a:t> buscaban posibles sitios de aterrizaje de los módulos lunares del Apolo. El 21 de diciembre de 1968, Frank Borman, James Lovell y William Anders llevaron a cabo la primera misión Apolo que orbitó la Luna. Las misiones </a:t>
            </a:r>
            <a:r>
              <a:rPr lang="es-ES" sz="900" b="0" i="1" dirty="0">
                <a:solidFill>
                  <a:schemeClr val="bg1"/>
                </a:solidFill>
                <a:effectLst/>
                <a:latin typeface="Times New Roman" panose="02020603050405020304" pitchFamily="18" charset="0"/>
              </a:rPr>
              <a:t>Apolo 9</a:t>
            </a:r>
            <a:r>
              <a:rPr lang="es-ES" sz="900" b="0" i="0" dirty="0">
                <a:solidFill>
                  <a:schemeClr val="bg1"/>
                </a:solidFill>
                <a:effectLst/>
                <a:latin typeface="Times New Roman" panose="02020603050405020304" pitchFamily="18" charset="0"/>
              </a:rPr>
              <a:t> y </a:t>
            </a:r>
            <a:r>
              <a:rPr lang="es-ES" sz="900" b="0" i="1" dirty="0">
                <a:solidFill>
                  <a:schemeClr val="bg1"/>
                </a:solidFill>
                <a:effectLst/>
                <a:latin typeface="Times New Roman" panose="02020603050405020304" pitchFamily="18" charset="0"/>
              </a:rPr>
              <a:t>Apolo 10</a:t>
            </a:r>
            <a:r>
              <a:rPr lang="es-ES" sz="900" b="0" i="0" dirty="0">
                <a:solidFill>
                  <a:schemeClr val="bg1"/>
                </a:solidFill>
                <a:effectLst/>
                <a:latin typeface="Times New Roman" panose="02020603050405020304" pitchFamily="18" charset="0"/>
              </a:rPr>
              <a:t>, continuaron con los testeos sobre el lugar de aterrizaje. Esto allanó el camino para que el aterrizaje en la superficie Lunar de la misión </a:t>
            </a:r>
            <a:r>
              <a:rPr lang="es-ES" sz="900" b="0" i="1" dirty="0">
                <a:solidFill>
                  <a:schemeClr val="bg1"/>
                </a:solidFill>
                <a:effectLst/>
                <a:latin typeface="Times New Roman" panose="02020603050405020304" pitchFamily="18" charset="0"/>
              </a:rPr>
              <a:t>Apolo 11</a:t>
            </a:r>
            <a:r>
              <a:rPr lang="es-ES" sz="900" b="0" i="0" dirty="0">
                <a:solidFill>
                  <a:schemeClr val="bg1"/>
                </a:solidFill>
                <a:effectLst/>
                <a:latin typeface="Times New Roman" panose="02020603050405020304" pitchFamily="18" charset="0"/>
              </a:rPr>
              <a:t> fuera un éxito.</a:t>
            </a:r>
            <a:endParaRPr lang="es-PE" sz="900" dirty="0">
              <a:solidFill>
                <a:schemeClr val="bg1"/>
              </a:solidFill>
            </a:endParaRPr>
          </a:p>
        </p:txBody>
      </p:sp>
      <p:pic>
        <p:nvPicPr>
          <p:cNvPr id="6146" name="Picture 2" descr="Un Módulo de Servicio y Comando del Apolo orbita la Luna">
            <a:extLst>
              <a:ext uri="{FF2B5EF4-FFF2-40B4-BE49-F238E27FC236}">
                <a16:creationId xmlns:a16="http://schemas.microsoft.com/office/drawing/2014/main" id="{DE818095-1ECC-E9A9-E34C-760CE1EFF3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71" b="44964"/>
          <a:stretch/>
        </p:blipFill>
        <p:spPr bwMode="auto">
          <a:xfrm>
            <a:off x="1087781" y="617930"/>
            <a:ext cx="4476619" cy="2491842"/>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BCC21FA9-3E10-A6E1-D3E4-6A5ED5880E83}"/>
              </a:ext>
            </a:extLst>
          </p:cNvPr>
          <p:cNvSpPr txBox="1"/>
          <p:nvPr/>
        </p:nvSpPr>
        <p:spPr>
          <a:xfrm>
            <a:off x="885481" y="4080426"/>
            <a:ext cx="2795317" cy="323165"/>
          </a:xfrm>
          <a:prstGeom prst="rect">
            <a:avLst/>
          </a:prstGeom>
          <a:noFill/>
        </p:spPr>
        <p:txBody>
          <a:bodyPr wrap="none" rtlCol="0">
            <a:spAutoFit/>
          </a:bodyPr>
          <a:lstStyle/>
          <a:p>
            <a:r>
              <a:rPr lang="es-ES" sz="1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Vehículo Lunar del </a:t>
            </a:r>
            <a:r>
              <a:rPr lang="es-ES" sz="15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Apolo 15</a:t>
            </a:r>
            <a:endParaRPr lang="es-PE" sz="1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CuadroTexto 12">
            <a:extLst>
              <a:ext uri="{FF2B5EF4-FFF2-40B4-BE49-F238E27FC236}">
                <a16:creationId xmlns:a16="http://schemas.microsoft.com/office/drawing/2014/main" id="{215231DF-61D4-D28C-F24A-8E94B72E8322}"/>
              </a:ext>
            </a:extLst>
          </p:cNvPr>
          <p:cNvSpPr txBox="1"/>
          <p:nvPr/>
        </p:nvSpPr>
        <p:spPr>
          <a:xfrm>
            <a:off x="901665" y="4346947"/>
            <a:ext cx="4301653" cy="1477328"/>
          </a:xfrm>
          <a:prstGeom prst="rect">
            <a:avLst/>
          </a:prstGeom>
          <a:noFill/>
        </p:spPr>
        <p:txBody>
          <a:bodyPr wrap="square" rtlCol="0">
            <a:spAutoFit/>
          </a:bodyPr>
          <a:lstStyle/>
          <a:p>
            <a:r>
              <a:rPr lang="es-ES" sz="900" b="0" i="0" dirty="0">
                <a:solidFill>
                  <a:srgbClr val="FFFFFF"/>
                </a:solidFill>
                <a:effectLst/>
                <a:latin typeface="Times New Roman" panose="02020603050405020304" pitchFamily="18" charset="0"/>
              </a:rPr>
              <a:t>La misión </a:t>
            </a:r>
            <a:r>
              <a:rPr lang="es-ES" sz="900" b="0" i="1" dirty="0">
                <a:solidFill>
                  <a:srgbClr val="FFFFFF"/>
                </a:solidFill>
                <a:effectLst/>
                <a:latin typeface="Times New Roman" panose="02020603050405020304" pitchFamily="18" charset="0"/>
              </a:rPr>
              <a:t>Apolo 12</a:t>
            </a:r>
            <a:r>
              <a:rPr lang="es-ES" sz="900" b="0" i="0" dirty="0">
                <a:solidFill>
                  <a:srgbClr val="FFFFFF"/>
                </a:solidFill>
                <a:effectLst/>
                <a:latin typeface="Times New Roman" panose="02020603050405020304" pitchFamily="18" charset="0"/>
              </a:rPr>
              <a:t> fue también existosa en su misión a la Luna. Pero la </a:t>
            </a:r>
            <a:r>
              <a:rPr lang="es-ES" sz="900" b="0" i="1" dirty="0">
                <a:solidFill>
                  <a:srgbClr val="FFFFFF"/>
                </a:solidFill>
                <a:effectLst/>
                <a:latin typeface="Times New Roman" panose="02020603050405020304" pitchFamily="18" charset="0"/>
              </a:rPr>
              <a:t>Apolo 13</a:t>
            </a:r>
            <a:r>
              <a:rPr lang="es-ES" sz="900" b="0" i="0" dirty="0">
                <a:solidFill>
                  <a:srgbClr val="FFFFFF"/>
                </a:solidFill>
                <a:effectLst/>
                <a:latin typeface="Times New Roman" panose="02020603050405020304" pitchFamily="18" charset="0"/>
              </a:rPr>
              <a:t> fue casi un desastre dado que una explosión dañó la nave en su ida a la Luna. La misión fue abortada y la reentrada fue lograda con gran dificultad. </a:t>
            </a:r>
            <a:r>
              <a:rPr lang="es-ES" sz="900" b="0" i="1" dirty="0">
                <a:solidFill>
                  <a:srgbClr val="FFFFFF"/>
                </a:solidFill>
                <a:effectLst/>
                <a:latin typeface="Times New Roman" panose="02020603050405020304" pitchFamily="18" charset="0"/>
              </a:rPr>
              <a:t>Apolo 14</a:t>
            </a:r>
            <a:r>
              <a:rPr lang="es-ES" sz="900" b="0" i="0" dirty="0">
                <a:solidFill>
                  <a:srgbClr val="FFFFFF"/>
                </a:solidFill>
                <a:effectLst/>
                <a:latin typeface="Times New Roman" panose="02020603050405020304" pitchFamily="18" charset="0"/>
              </a:rPr>
              <a:t> completó su misión satisfactoriamente y retornó a la Tierra con 43.5 </a:t>
            </a:r>
            <a:r>
              <a:rPr lang="es-ES" sz="900" dirty="0">
                <a:solidFill>
                  <a:schemeClr val="bg1"/>
                </a:solidFill>
                <a:latin typeface="Times New Roman" panose="02020603050405020304" pitchFamily="18" charset="0"/>
              </a:rPr>
              <a:t>kilogramos</a:t>
            </a:r>
            <a:r>
              <a:rPr lang="es-ES" sz="900" b="0" i="0" dirty="0">
                <a:solidFill>
                  <a:schemeClr val="bg1"/>
                </a:solidFill>
                <a:effectLst/>
                <a:latin typeface="Times New Roman" panose="02020603050405020304" pitchFamily="18" charset="0"/>
              </a:rPr>
              <a:t> </a:t>
            </a:r>
            <a:r>
              <a:rPr lang="es-ES" sz="900" b="0" i="0" dirty="0">
                <a:solidFill>
                  <a:srgbClr val="FFFFFF"/>
                </a:solidFill>
                <a:effectLst/>
                <a:latin typeface="Times New Roman" panose="02020603050405020304" pitchFamily="18" charset="0"/>
              </a:rPr>
              <a:t>de roca y suelo lunar. El Módulo Lunar del </a:t>
            </a:r>
            <a:r>
              <a:rPr lang="es-ES" sz="900" b="0" i="1" dirty="0">
                <a:solidFill>
                  <a:srgbClr val="FFFFFF"/>
                </a:solidFill>
                <a:effectLst/>
                <a:latin typeface="Times New Roman" panose="02020603050405020304" pitchFamily="18" charset="0"/>
              </a:rPr>
              <a:t>Apolo 15</a:t>
            </a:r>
            <a:r>
              <a:rPr lang="es-ES" sz="900" b="0" i="0" dirty="0">
                <a:solidFill>
                  <a:srgbClr val="FFFFFF"/>
                </a:solidFill>
                <a:effectLst/>
                <a:latin typeface="Times New Roman" panose="02020603050405020304" pitchFamily="18" charset="0"/>
              </a:rPr>
              <a:t> aterrizó en la Luna el 30 de julio de 1971 y los astronautas exploraron la superficie conduciendo el primer vehículo lunar. El </a:t>
            </a:r>
            <a:r>
              <a:rPr lang="es-ES" sz="900" b="0" i="1" dirty="0">
                <a:solidFill>
                  <a:srgbClr val="FFFFFF"/>
                </a:solidFill>
                <a:effectLst/>
                <a:latin typeface="Times New Roman" panose="02020603050405020304" pitchFamily="18" charset="0"/>
              </a:rPr>
              <a:t>Apolo 16</a:t>
            </a:r>
            <a:r>
              <a:rPr lang="es-ES" sz="900" b="0" i="0" dirty="0">
                <a:solidFill>
                  <a:srgbClr val="FFFFFF"/>
                </a:solidFill>
                <a:effectLst/>
                <a:latin typeface="Times New Roman" panose="02020603050405020304" pitchFamily="18" charset="0"/>
              </a:rPr>
              <a:t> también trajo un gran número de rocas lunares y muestras de suelo. La última y más larga misión Apolo, el </a:t>
            </a:r>
            <a:r>
              <a:rPr lang="es-ES" sz="900" b="0" i="1" dirty="0">
                <a:solidFill>
                  <a:srgbClr val="FFFFFF"/>
                </a:solidFill>
                <a:effectLst/>
                <a:latin typeface="Times New Roman" panose="02020603050405020304" pitchFamily="18" charset="0"/>
              </a:rPr>
              <a:t>Apolo 17</a:t>
            </a:r>
            <a:r>
              <a:rPr lang="es-ES" sz="900" b="0" i="0" dirty="0">
                <a:solidFill>
                  <a:srgbClr val="FFFFFF"/>
                </a:solidFill>
                <a:effectLst/>
                <a:latin typeface="Times New Roman" panose="02020603050405020304" pitchFamily="18" charset="0"/>
              </a:rPr>
              <a:t>, fue lanzada el 7 de diciembre de 1972. Durante los 12 días, 13 horas y 51 minutos que duró la misión, los astronautas marcaron el récord de tiempo afuera del módulo lunar mientras </a:t>
            </a:r>
            <a:r>
              <a:rPr lang="es-ES" sz="900" dirty="0">
                <a:solidFill>
                  <a:schemeClr val="bg1"/>
                </a:solidFill>
                <a:latin typeface="Times New Roman" panose="02020603050405020304" pitchFamily="18" charset="0"/>
              </a:rPr>
              <a:t>exploraban la Luna</a:t>
            </a:r>
            <a:r>
              <a:rPr lang="es-ES" sz="900" b="0" i="0" dirty="0">
                <a:solidFill>
                  <a:schemeClr val="bg1"/>
                </a:solidFill>
                <a:effectLst/>
                <a:latin typeface="Times New Roman" panose="02020603050405020304" pitchFamily="18" charset="0"/>
              </a:rPr>
              <a:t> </a:t>
            </a:r>
            <a:r>
              <a:rPr lang="es-ES" sz="900" b="0" i="0" dirty="0">
                <a:solidFill>
                  <a:srgbClr val="FFFFFF"/>
                </a:solidFill>
                <a:effectLst/>
                <a:latin typeface="Times New Roman" panose="02020603050405020304" pitchFamily="18" charset="0"/>
              </a:rPr>
              <a:t>por el total de 22 horas y 4 minutos.</a:t>
            </a:r>
            <a:endParaRPr lang="es-PE" sz="900" dirty="0"/>
          </a:p>
        </p:txBody>
      </p:sp>
      <p:pic>
        <p:nvPicPr>
          <p:cNvPr id="6148" name="Picture 4" descr="El Lunar Rover (vehículo lunar) del Apolo 15 sobre la Luna">
            <a:extLst>
              <a:ext uri="{FF2B5EF4-FFF2-40B4-BE49-F238E27FC236}">
                <a16:creationId xmlns:a16="http://schemas.microsoft.com/office/drawing/2014/main" id="{919E5DE4-AD3C-07C7-C27F-52EDC9DFC3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559" b="16671"/>
          <a:stretch/>
        </p:blipFill>
        <p:spPr bwMode="auto">
          <a:xfrm>
            <a:off x="6612522" y="3923135"/>
            <a:ext cx="4297509" cy="254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185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649FD40-E492-159B-1BFE-6C43A8FEC937}"/>
              </a:ext>
            </a:extLst>
          </p:cNvPr>
          <p:cNvPicPr>
            <a:picLocks noChangeAspect="1"/>
          </p:cNvPicPr>
          <p:nvPr/>
        </p:nvPicPr>
        <p:blipFill>
          <a:blip r:embed="rId2"/>
          <a:stretch>
            <a:fillRect/>
          </a:stretch>
        </p:blipFill>
        <p:spPr>
          <a:xfrm>
            <a:off x="368170" y="0"/>
            <a:ext cx="11455659" cy="6858000"/>
          </a:xfrm>
          <a:prstGeom prst="rect">
            <a:avLst/>
          </a:prstGeom>
        </p:spPr>
      </p:pic>
      <p:pic>
        <p:nvPicPr>
          <p:cNvPr id="2" name="Picture 4" descr="Total Black, la elegancia del color negro. - Bang Branding">
            <a:extLst>
              <a:ext uri="{FF2B5EF4-FFF2-40B4-BE49-F238E27FC236}">
                <a16:creationId xmlns:a16="http://schemas.microsoft.com/office/drawing/2014/main" id="{955A1AD3-4F16-EDC4-64EA-573E38C21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22" y="15902"/>
            <a:ext cx="11400003" cy="3751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otal Black, la elegancia del color negro. - Bang Branding">
            <a:extLst>
              <a:ext uri="{FF2B5EF4-FFF2-40B4-BE49-F238E27FC236}">
                <a16:creationId xmlns:a16="http://schemas.microsoft.com/office/drawing/2014/main" id="{0148BABE-9273-6FE4-41E6-1D85DBC1B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22" y="3381294"/>
            <a:ext cx="11400003" cy="375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otal Black, la elegancia del color negro. - Bang Branding">
            <a:extLst>
              <a:ext uri="{FF2B5EF4-FFF2-40B4-BE49-F238E27FC236}">
                <a16:creationId xmlns:a16="http://schemas.microsoft.com/office/drawing/2014/main" id="{101452D2-68C6-005A-C15B-97BC55E38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70" y="6451024"/>
            <a:ext cx="11423855" cy="37517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D74D6EB3-CE4A-3707-070D-EE8828BA220A}"/>
              </a:ext>
            </a:extLst>
          </p:cNvPr>
          <p:cNvPicPr>
            <a:picLocks noChangeAspect="1"/>
          </p:cNvPicPr>
          <p:nvPr/>
        </p:nvPicPr>
        <p:blipFill rotWithShape="1">
          <a:blip r:embed="rId4"/>
          <a:srcRect b="17565"/>
          <a:stretch/>
        </p:blipFill>
        <p:spPr>
          <a:xfrm>
            <a:off x="392021" y="391074"/>
            <a:ext cx="11400003" cy="2990219"/>
          </a:xfrm>
          <a:prstGeom prst="rect">
            <a:avLst/>
          </a:prstGeom>
        </p:spPr>
      </p:pic>
      <p:sp>
        <p:nvSpPr>
          <p:cNvPr id="9" name="CuadroTexto 8">
            <a:extLst>
              <a:ext uri="{FF2B5EF4-FFF2-40B4-BE49-F238E27FC236}">
                <a16:creationId xmlns:a16="http://schemas.microsoft.com/office/drawing/2014/main" id="{55F8B67F-68BD-E63C-AADA-5F36457C4788}"/>
              </a:ext>
            </a:extLst>
          </p:cNvPr>
          <p:cNvSpPr txBox="1"/>
          <p:nvPr/>
        </p:nvSpPr>
        <p:spPr>
          <a:xfrm>
            <a:off x="6121596" y="826072"/>
            <a:ext cx="4979629" cy="1061829"/>
          </a:xfrm>
          <a:prstGeom prst="rect">
            <a:avLst/>
          </a:prstGeom>
          <a:noFill/>
        </p:spPr>
        <p:txBody>
          <a:bodyPr wrap="square" rtlCol="0">
            <a:spAutoFit/>
          </a:bodyPr>
          <a:lstStyle/>
          <a:p>
            <a:r>
              <a:rPr lang="es-ES" sz="900" b="0" i="0" dirty="0">
                <a:solidFill>
                  <a:srgbClr val="FFFFFF"/>
                </a:solidFill>
                <a:effectLst/>
                <a:latin typeface="Times New Roman" panose="02020603050405020304" pitchFamily="18" charset="0"/>
              </a:rPr>
              <a:t>La Unión Soviética puso un total de siete estaciones espaciales en órbita entre 1971 y 1982. En 1973, los Estados Unidos lanzaron </a:t>
            </a:r>
            <a:r>
              <a:rPr lang="es-ES" sz="900" b="0" i="1" dirty="0">
                <a:solidFill>
                  <a:srgbClr val="FFFFFF"/>
                </a:solidFill>
                <a:effectLst/>
                <a:latin typeface="Times New Roman" panose="02020603050405020304" pitchFamily="18" charset="0"/>
              </a:rPr>
              <a:t>Skylab</a:t>
            </a:r>
            <a:r>
              <a:rPr lang="es-ES" sz="900" b="0" i="0" dirty="0">
                <a:solidFill>
                  <a:srgbClr val="FFFFFF"/>
                </a:solidFill>
                <a:effectLst/>
                <a:latin typeface="Times New Roman" panose="02020603050405020304" pitchFamily="18" charset="0"/>
              </a:rPr>
              <a:t>, también una estación espacial. Este satélite fue diseñado para que los astronautas pudieran vivir y trabajar en órbita por períodos prolongados de tiempo. La estación espacial no sólo sirvió de laboratorio y vivienda para los astronautas, sino también como base de soporte para otras naves espaciales que tenían la habilidad de acoplarse con la estación. En 1986, la Unión Soviética lanzó la Estación Espacial </a:t>
            </a:r>
            <a:r>
              <a:rPr lang="es-ES" sz="900" b="0" i="1" dirty="0">
                <a:solidFill>
                  <a:srgbClr val="FFFFFF"/>
                </a:solidFill>
                <a:effectLst/>
                <a:latin typeface="Times New Roman" panose="02020603050405020304" pitchFamily="18" charset="0"/>
              </a:rPr>
              <a:t>Mir</a:t>
            </a:r>
            <a:r>
              <a:rPr lang="es-ES" sz="900" b="0" i="0" dirty="0">
                <a:solidFill>
                  <a:srgbClr val="FFFFFF"/>
                </a:solidFill>
                <a:effectLst/>
                <a:latin typeface="Times New Roman" panose="02020603050405020304" pitchFamily="18" charset="0"/>
              </a:rPr>
              <a:t>. Durante sus 15 años de vida, fue la estación espacial más grande que orbitó la Tierra.</a:t>
            </a:r>
            <a:endParaRPr lang="es-PE" sz="900" dirty="0"/>
          </a:p>
        </p:txBody>
      </p:sp>
      <p:sp>
        <p:nvSpPr>
          <p:cNvPr id="10" name="CuadroTexto 9">
            <a:extLst>
              <a:ext uri="{FF2B5EF4-FFF2-40B4-BE49-F238E27FC236}">
                <a16:creationId xmlns:a16="http://schemas.microsoft.com/office/drawing/2014/main" id="{95BA9F22-0B53-9D5A-8E86-D1E4BB9BAD98}"/>
              </a:ext>
            </a:extLst>
          </p:cNvPr>
          <p:cNvSpPr txBox="1"/>
          <p:nvPr/>
        </p:nvSpPr>
        <p:spPr>
          <a:xfrm>
            <a:off x="6121596" y="509139"/>
            <a:ext cx="511679" cy="323165"/>
          </a:xfrm>
          <a:prstGeom prst="rect">
            <a:avLst/>
          </a:prstGeom>
          <a:noFill/>
        </p:spPr>
        <p:txBody>
          <a:bodyPr wrap="none" rtlCol="0">
            <a:spAutoFit/>
          </a:bodyPr>
          <a:lstStyle/>
          <a:p>
            <a:r>
              <a:rPr lang="es-PE" sz="1500"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Mir</a:t>
            </a:r>
            <a:endParaRPr lang="es-PE" sz="15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7172" name="Picture 4" descr="Se Cumplen 31 Años Del Lanzamiento De La Estación Espacial Mir Russia  Beyond ES | peacecommission.kdsg.gov.ng">
            <a:extLst>
              <a:ext uri="{FF2B5EF4-FFF2-40B4-BE49-F238E27FC236}">
                <a16:creationId xmlns:a16="http://schemas.microsoft.com/office/drawing/2014/main" id="{71D14FB9-8566-4C86-D202-FA424CC2D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610" y="595297"/>
            <a:ext cx="4587650" cy="258177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54BAF913-2BCA-A406-EEF5-BA1EFE58A1D3}"/>
              </a:ext>
            </a:extLst>
          </p:cNvPr>
          <p:cNvPicPr>
            <a:picLocks noChangeAspect="1"/>
          </p:cNvPicPr>
          <p:nvPr/>
        </p:nvPicPr>
        <p:blipFill rotWithShape="1">
          <a:blip r:embed="rId4"/>
          <a:srcRect b="17565"/>
          <a:stretch/>
        </p:blipFill>
        <p:spPr>
          <a:xfrm>
            <a:off x="392021" y="3756465"/>
            <a:ext cx="11407957" cy="2694558"/>
          </a:xfrm>
          <a:prstGeom prst="rect">
            <a:avLst/>
          </a:prstGeom>
        </p:spPr>
      </p:pic>
      <p:sp>
        <p:nvSpPr>
          <p:cNvPr id="12" name="CuadroTexto 11">
            <a:extLst>
              <a:ext uri="{FF2B5EF4-FFF2-40B4-BE49-F238E27FC236}">
                <a16:creationId xmlns:a16="http://schemas.microsoft.com/office/drawing/2014/main" id="{E645B2A1-9BC8-278A-90D0-DB2953D505FE}"/>
              </a:ext>
            </a:extLst>
          </p:cNvPr>
          <p:cNvSpPr txBox="1"/>
          <p:nvPr/>
        </p:nvSpPr>
        <p:spPr>
          <a:xfrm>
            <a:off x="872391" y="4049565"/>
            <a:ext cx="4270721" cy="323165"/>
          </a:xfrm>
          <a:prstGeom prst="rect">
            <a:avLst/>
          </a:prstGeom>
          <a:noFill/>
        </p:spPr>
        <p:txBody>
          <a:bodyPr wrap="none" rtlCol="0">
            <a:spAutoFit/>
          </a:bodyPr>
          <a:lstStyle/>
          <a:p>
            <a:r>
              <a:rPr lang="es-ES" sz="15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Columbia</a:t>
            </a:r>
            <a:r>
              <a:rPr lang="es-ES" sz="1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aterriza luego de su primer vuelo</a:t>
            </a:r>
            <a:endParaRPr lang="es-PE" sz="15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CuadroTexto 12">
            <a:extLst>
              <a:ext uri="{FF2B5EF4-FFF2-40B4-BE49-F238E27FC236}">
                <a16:creationId xmlns:a16="http://schemas.microsoft.com/office/drawing/2014/main" id="{DD0234E4-9729-FC40-5ACF-07094CB64898}"/>
              </a:ext>
            </a:extLst>
          </p:cNvPr>
          <p:cNvSpPr txBox="1"/>
          <p:nvPr/>
        </p:nvSpPr>
        <p:spPr>
          <a:xfrm>
            <a:off x="872391" y="4332975"/>
            <a:ext cx="4873330" cy="2031325"/>
          </a:xfrm>
          <a:prstGeom prst="rect">
            <a:avLst/>
          </a:prstGeom>
          <a:noFill/>
        </p:spPr>
        <p:txBody>
          <a:bodyPr wrap="square" rtlCol="0">
            <a:spAutoFit/>
          </a:bodyPr>
          <a:lstStyle/>
          <a:p>
            <a:r>
              <a:rPr lang="es-ES" sz="900" b="0" i="0" dirty="0">
                <a:solidFill>
                  <a:srgbClr val="FFFFFF"/>
                </a:solidFill>
                <a:effectLst/>
                <a:latin typeface="Times New Roman" panose="02020603050405020304" pitchFamily="18" charset="0"/>
              </a:rPr>
              <a:t>En 1981, las Estados Unidos lanzaron el Transbordador Espacial </a:t>
            </a:r>
            <a:r>
              <a:rPr lang="es-ES" sz="900" b="0" i="1" dirty="0">
                <a:solidFill>
                  <a:srgbClr val="FFFFFF"/>
                </a:solidFill>
                <a:effectLst/>
                <a:latin typeface="Times New Roman" panose="02020603050405020304" pitchFamily="18" charset="0"/>
              </a:rPr>
              <a:t>Columbia</a:t>
            </a:r>
            <a:r>
              <a:rPr lang="es-ES" sz="900" b="0" i="0" dirty="0">
                <a:solidFill>
                  <a:srgbClr val="FFFFFF"/>
                </a:solidFill>
                <a:effectLst/>
                <a:latin typeface="Times New Roman" panose="02020603050405020304" pitchFamily="18" charset="0"/>
              </a:rPr>
              <a:t>, la primer nave espacial tripulada reusable. Fue piloteada por Robert Crippen y comandada por John Young. En junio de 1983, </a:t>
            </a:r>
            <a:r>
              <a:rPr lang="es-ES" sz="900" dirty="0">
                <a:solidFill>
                  <a:schemeClr val="bg1"/>
                </a:solidFill>
                <a:latin typeface="Times New Roman" panose="02020603050405020304" pitchFamily="18" charset="0"/>
              </a:rPr>
              <a:t>Sally Ride</a:t>
            </a:r>
            <a:r>
              <a:rPr lang="es-ES" sz="900" b="0" i="0" dirty="0">
                <a:solidFill>
                  <a:schemeClr val="bg1"/>
                </a:solidFill>
                <a:effectLst/>
                <a:latin typeface="Times New Roman" panose="02020603050405020304" pitchFamily="18" charset="0"/>
              </a:rPr>
              <a:t> </a:t>
            </a:r>
            <a:r>
              <a:rPr lang="es-ES" sz="900" b="0" i="0" dirty="0">
                <a:solidFill>
                  <a:srgbClr val="FFFFFF"/>
                </a:solidFill>
                <a:effectLst/>
                <a:latin typeface="Times New Roman" panose="02020603050405020304" pitchFamily="18" charset="0"/>
              </a:rPr>
              <a:t>se transformó en la primera mujer americana en el espacio cuando abordó al Transbordador Espacial </a:t>
            </a:r>
            <a:r>
              <a:rPr lang="es-ES" sz="900" b="0" i="1" dirty="0">
                <a:solidFill>
                  <a:srgbClr val="FFFFFF"/>
                </a:solidFill>
                <a:effectLst/>
                <a:latin typeface="Times New Roman" panose="02020603050405020304" pitchFamily="18" charset="0"/>
              </a:rPr>
              <a:t>Challenger</a:t>
            </a:r>
            <a:r>
              <a:rPr lang="es-ES" sz="900" b="0" i="0" dirty="0">
                <a:solidFill>
                  <a:srgbClr val="FFFFFF"/>
                </a:solidFill>
                <a:effectLst/>
                <a:latin typeface="Times New Roman" panose="02020603050405020304" pitchFamily="18" charset="0"/>
              </a:rPr>
              <a:t>. En agosto del mismo año, </a:t>
            </a:r>
            <a:r>
              <a:rPr lang="es-ES" sz="900" dirty="0">
                <a:solidFill>
                  <a:schemeClr val="bg1"/>
                </a:solidFill>
                <a:latin typeface="Times New Roman" panose="02020603050405020304" pitchFamily="18" charset="0"/>
              </a:rPr>
              <a:t>Guion Bluford</a:t>
            </a:r>
            <a:r>
              <a:rPr lang="es-ES" sz="900" b="0" i="0" dirty="0">
                <a:solidFill>
                  <a:schemeClr val="bg1"/>
                </a:solidFill>
                <a:effectLst/>
                <a:latin typeface="Times New Roman" panose="02020603050405020304" pitchFamily="18" charset="0"/>
              </a:rPr>
              <a:t> </a:t>
            </a:r>
            <a:r>
              <a:rPr lang="es-ES" sz="900" b="0" i="0" dirty="0">
                <a:solidFill>
                  <a:srgbClr val="FFFFFF"/>
                </a:solidFill>
                <a:effectLst/>
                <a:latin typeface="Times New Roman" panose="02020603050405020304" pitchFamily="18" charset="0"/>
              </a:rPr>
              <a:t>se convirtió en el primer afroamericano que entró en el espacio. Durante la misión del </a:t>
            </a:r>
            <a:r>
              <a:rPr lang="es-ES" sz="900" b="0" i="1" dirty="0">
                <a:solidFill>
                  <a:srgbClr val="FFFFFF"/>
                </a:solidFill>
                <a:effectLst/>
                <a:latin typeface="Times New Roman" panose="02020603050405020304" pitchFamily="18" charset="0"/>
              </a:rPr>
              <a:t>Challenger</a:t>
            </a:r>
            <a:r>
              <a:rPr lang="es-ES" sz="900" b="0" i="0" dirty="0">
                <a:solidFill>
                  <a:srgbClr val="FFFFFF"/>
                </a:solidFill>
                <a:effectLst/>
                <a:latin typeface="Times New Roman" panose="02020603050405020304" pitchFamily="18" charset="0"/>
              </a:rPr>
              <a:t> en 1984,</a:t>
            </a:r>
            <a:r>
              <a:rPr lang="es-ES" sz="900" b="0" i="0" dirty="0">
                <a:solidFill>
                  <a:schemeClr val="bg1"/>
                </a:solidFill>
                <a:effectLst/>
                <a:latin typeface="Times New Roman" panose="02020603050405020304" pitchFamily="18" charset="0"/>
              </a:rPr>
              <a:t> </a:t>
            </a:r>
            <a:r>
              <a:rPr lang="es-ES" sz="900" dirty="0">
                <a:solidFill>
                  <a:schemeClr val="bg1"/>
                </a:solidFill>
                <a:latin typeface="Times New Roman" panose="02020603050405020304" pitchFamily="18" charset="0"/>
              </a:rPr>
              <a:t>Kathryn Sullivan</a:t>
            </a:r>
            <a:r>
              <a:rPr lang="es-ES" sz="900" b="0" i="0" dirty="0">
                <a:solidFill>
                  <a:srgbClr val="FFFFFF"/>
                </a:solidFill>
                <a:effectLst/>
                <a:latin typeface="Times New Roman" panose="02020603050405020304" pitchFamily="18" charset="0"/>
              </a:rPr>
              <a:t> se convirtió en la primera mujer americana que realizó una caminata espacial, mientras que en 1986, el Transbordador Espacial </a:t>
            </a:r>
            <a:r>
              <a:rPr lang="es-ES" sz="900" b="0" i="1" dirty="0">
                <a:solidFill>
                  <a:srgbClr val="FFFFFF"/>
                </a:solidFill>
                <a:effectLst/>
                <a:latin typeface="Times New Roman" panose="02020603050405020304" pitchFamily="18" charset="0"/>
              </a:rPr>
              <a:t>Columbia</a:t>
            </a:r>
            <a:r>
              <a:rPr lang="es-ES" sz="900" b="0" i="0" dirty="0">
                <a:solidFill>
                  <a:srgbClr val="FFFFFF"/>
                </a:solidFill>
                <a:effectLst/>
                <a:latin typeface="Times New Roman" panose="02020603050405020304" pitchFamily="18" charset="0"/>
              </a:rPr>
              <a:t> llevó al primer americano de origen latino, </a:t>
            </a:r>
            <a:r>
              <a:rPr lang="es-ES" sz="900" dirty="0">
                <a:solidFill>
                  <a:schemeClr val="bg1"/>
                </a:solidFill>
                <a:latin typeface="Times New Roman" panose="02020603050405020304" pitchFamily="18" charset="0"/>
              </a:rPr>
              <a:t>Franklin Chang-Diaz</a:t>
            </a:r>
            <a:r>
              <a:rPr lang="es-ES" sz="900" b="0" i="0" dirty="0">
                <a:solidFill>
                  <a:srgbClr val="FFFFFF"/>
                </a:solidFill>
                <a:effectLst/>
                <a:latin typeface="Times New Roman" panose="02020603050405020304" pitchFamily="18" charset="0"/>
              </a:rPr>
              <a:t>, a órbita. Desafortunadamente el programa espacial norteamericano, sufrió una tragedia en 1986. El 28 de enero fue el día de lanzamiento de la misión número 25 del transbordador. Setenta y tres segundos después del lanzamiento, el </a:t>
            </a:r>
            <a:r>
              <a:rPr lang="es-ES" sz="900" b="0" i="1" dirty="0">
                <a:solidFill>
                  <a:srgbClr val="FFFFFF"/>
                </a:solidFill>
                <a:effectLst/>
                <a:latin typeface="Times New Roman" panose="02020603050405020304" pitchFamily="18" charset="0"/>
              </a:rPr>
              <a:t>Challenger</a:t>
            </a:r>
            <a:r>
              <a:rPr lang="es-ES" sz="900" b="0" i="0" dirty="0">
                <a:solidFill>
                  <a:srgbClr val="FFFFFF"/>
                </a:solidFill>
                <a:effectLst/>
                <a:latin typeface="Times New Roman" panose="02020603050405020304" pitchFamily="18" charset="0"/>
              </a:rPr>
              <a:t> explotó. Los siete astronautas, incluída la primera maestra de escuela, Christa McAuliffe, murieron. </a:t>
            </a:r>
            <a:r>
              <a:rPr lang="es-ES" sz="900" dirty="0">
                <a:solidFill>
                  <a:schemeClr val="bg1"/>
                </a:solidFill>
                <a:latin typeface="Times New Roman" panose="02020603050405020304" pitchFamily="18" charset="0"/>
              </a:rPr>
              <a:t>El Transbordador Espacial </a:t>
            </a:r>
            <a:r>
              <a:rPr lang="es-ES" sz="900" i="1" dirty="0">
                <a:solidFill>
                  <a:schemeClr val="bg1"/>
                </a:solidFill>
                <a:latin typeface="Times New Roman" panose="02020603050405020304" pitchFamily="18" charset="0"/>
              </a:rPr>
              <a:t>Endeavour</a:t>
            </a:r>
            <a:r>
              <a:rPr lang="es-ES" sz="900" dirty="0">
                <a:solidFill>
                  <a:schemeClr val="bg1"/>
                </a:solidFill>
                <a:latin typeface="Times New Roman" panose="02020603050405020304" pitchFamily="18" charset="0"/>
              </a:rPr>
              <a:t> llevó a órbita una tripulación muy particular en 1992</a:t>
            </a:r>
            <a:r>
              <a:rPr lang="es-ES" sz="900" b="0" i="0" dirty="0">
                <a:solidFill>
                  <a:srgbClr val="FFFFFF"/>
                </a:solidFill>
                <a:effectLst/>
                <a:latin typeface="Times New Roman" panose="02020603050405020304" pitchFamily="18" charset="0"/>
              </a:rPr>
              <a:t>. La tripulación no sólo incluía a </a:t>
            </a:r>
            <a:r>
              <a:rPr lang="es-ES" sz="900" dirty="0">
                <a:solidFill>
                  <a:schemeClr val="bg1"/>
                </a:solidFill>
                <a:latin typeface="Times New Roman" panose="02020603050405020304" pitchFamily="18" charset="0"/>
              </a:rPr>
              <a:t>Mae</a:t>
            </a:r>
            <a:r>
              <a:rPr lang="es-ES" sz="900" dirty="0">
                <a:solidFill>
                  <a:srgbClr val="0563C1"/>
                </a:solidFill>
                <a:latin typeface="Times New Roman" panose="02020603050405020304" pitchFamily="18" charset="0"/>
              </a:rPr>
              <a:t> </a:t>
            </a:r>
            <a:r>
              <a:rPr lang="es-ES" sz="900" dirty="0">
                <a:solidFill>
                  <a:schemeClr val="bg1"/>
                </a:solidFill>
                <a:latin typeface="Times New Roman" panose="02020603050405020304" pitchFamily="18" charset="0"/>
              </a:rPr>
              <a:t>Jemison</a:t>
            </a:r>
            <a:r>
              <a:rPr lang="es-ES" sz="900" b="0" i="0" dirty="0">
                <a:solidFill>
                  <a:srgbClr val="FFFFFF"/>
                </a:solidFill>
                <a:effectLst/>
                <a:latin typeface="Times New Roman" panose="02020603050405020304" pitchFamily="18" charset="0"/>
              </a:rPr>
              <a:t>, la primer mujer afroamericana, sinó que también incluía al primer matrimonio, Mark Lee y Jan Davis, junto al primer astronauta japonés, Mamoru Mohri.</a:t>
            </a:r>
            <a:endParaRPr lang="es-PE" sz="900" dirty="0"/>
          </a:p>
        </p:txBody>
      </p:sp>
      <p:pic>
        <p:nvPicPr>
          <p:cNvPr id="7174" name="Picture 6" descr="El Transbordador Espacial Columbia aterriza luego de su primer vuelo (STS-1)">
            <a:extLst>
              <a:ext uri="{FF2B5EF4-FFF2-40B4-BE49-F238E27FC236}">
                <a16:creationId xmlns:a16="http://schemas.microsoft.com/office/drawing/2014/main" id="{1026B525-C633-30B4-359D-832522EDF1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254" b="7554"/>
          <a:stretch/>
        </p:blipFill>
        <p:spPr bwMode="auto">
          <a:xfrm>
            <a:off x="6586462" y="3918454"/>
            <a:ext cx="4372774" cy="253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28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136C7BE-5A38-7F09-26A8-9F7DF2A85D7B}"/>
              </a:ext>
            </a:extLst>
          </p:cNvPr>
          <p:cNvPicPr>
            <a:picLocks noChangeAspect="1"/>
          </p:cNvPicPr>
          <p:nvPr/>
        </p:nvPicPr>
        <p:blipFill>
          <a:blip r:embed="rId2"/>
          <a:stretch>
            <a:fillRect/>
          </a:stretch>
        </p:blipFill>
        <p:spPr>
          <a:xfrm>
            <a:off x="368170" y="125175"/>
            <a:ext cx="11455659" cy="1703727"/>
          </a:xfrm>
          <a:prstGeom prst="rect">
            <a:avLst/>
          </a:prstGeom>
        </p:spPr>
      </p:pic>
      <p:pic>
        <p:nvPicPr>
          <p:cNvPr id="3" name="Imagen 2">
            <a:extLst>
              <a:ext uri="{FF2B5EF4-FFF2-40B4-BE49-F238E27FC236}">
                <a16:creationId xmlns:a16="http://schemas.microsoft.com/office/drawing/2014/main" id="{BDD19E1E-2E8D-A794-3240-297A714643A6}"/>
              </a:ext>
            </a:extLst>
          </p:cNvPr>
          <p:cNvPicPr>
            <a:picLocks noChangeAspect="1"/>
          </p:cNvPicPr>
          <p:nvPr/>
        </p:nvPicPr>
        <p:blipFill>
          <a:blip r:embed="rId3"/>
          <a:stretch>
            <a:fillRect/>
          </a:stretch>
        </p:blipFill>
        <p:spPr>
          <a:xfrm>
            <a:off x="-1" y="125175"/>
            <a:ext cx="12192000" cy="1703727"/>
          </a:xfrm>
          <a:prstGeom prst="rect">
            <a:avLst/>
          </a:prstGeom>
        </p:spPr>
      </p:pic>
    </p:spTree>
    <p:extLst>
      <p:ext uri="{BB962C8B-B14F-4D97-AF65-F5344CB8AC3E}">
        <p14:creationId xmlns:p14="http://schemas.microsoft.com/office/powerpoint/2010/main" val="426409482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1937</Words>
  <Application>Microsoft Office PowerPoint</Application>
  <PresentationFormat>Panorámica</PresentationFormat>
  <Paragraphs>46</Paragraphs>
  <Slides>9</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9</vt:i4>
      </vt:variant>
    </vt:vector>
  </HeadingPairs>
  <TitlesOfParts>
    <vt:vector size="18" baseType="lpstr">
      <vt:lpstr>Arial</vt:lpstr>
      <vt:lpstr>Calibri</vt:lpstr>
      <vt:lpstr>Calibri Light</vt:lpstr>
      <vt:lpstr>inherit</vt:lpstr>
      <vt:lpstr>mosk bold 700</vt:lpstr>
      <vt:lpstr>mosk normal 400</vt:lpstr>
      <vt:lpstr>Open Sans</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Augusto Salvador Gallegos</dc:creator>
  <cp:lastModifiedBy>Augusto Salvador Gallegos</cp:lastModifiedBy>
  <cp:revision>3</cp:revision>
  <dcterms:created xsi:type="dcterms:W3CDTF">2023-11-06T19:13:58Z</dcterms:created>
  <dcterms:modified xsi:type="dcterms:W3CDTF">2023-11-07T01:19:59Z</dcterms:modified>
</cp:coreProperties>
</file>